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6"/>
  </p:notesMasterIdLst>
  <p:handoutMasterIdLst>
    <p:handoutMasterId r:id="rId27"/>
  </p:handoutMasterIdLst>
  <p:sldIdLst>
    <p:sldId id="301" r:id="rId2"/>
    <p:sldId id="351" r:id="rId3"/>
    <p:sldId id="322" r:id="rId4"/>
    <p:sldId id="364" r:id="rId5"/>
    <p:sldId id="345" r:id="rId6"/>
    <p:sldId id="356" r:id="rId7"/>
    <p:sldId id="357" r:id="rId8"/>
    <p:sldId id="358" r:id="rId9"/>
    <p:sldId id="359" r:id="rId10"/>
    <p:sldId id="360" r:id="rId11"/>
    <p:sldId id="346" r:id="rId12"/>
    <p:sldId id="372" r:id="rId13"/>
    <p:sldId id="368" r:id="rId14"/>
    <p:sldId id="369" r:id="rId15"/>
    <p:sldId id="370" r:id="rId16"/>
    <p:sldId id="371" r:id="rId17"/>
    <p:sldId id="373" r:id="rId18"/>
    <p:sldId id="374" r:id="rId19"/>
    <p:sldId id="375" r:id="rId20"/>
    <p:sldId id="376" r:id="rId21"/>
    <p:sldId id="378" r:id="rId22"/>
    <p:sldId id="377" r:id="rId23"/>
    <p:sldId id="379" r:id="rId24"/>
    <p:sldId id="34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ryden, Shannon" initials="DS" lastIdx="1" clrIdx="0">
    <p:extLst>
      <p:ext uri="{19B8F6BF-5375-455C-9EA6-DF929625EA0E}">
        <p15:presenceInfo xmlns:p15="http://schemas.microsoft.com/office/powerpoint/2012/main" userId="S-1-5-21-1407069837-2091007605-538272213-39364416" providerId="AD"/>
      </p:ext>
    </p:extLst>
  </p:cmAuthor>
  <p:cmAuthor id="2" name="Strom, Hilary" initials="SH" lastIdx="1" clrIdx="1">
    <p:extLst>
      <p:ext uri="{19B8F6BF-5375-455C-9EA6-DF929625EA0E}">
        <p15:presenceInfo xmlns:p15="http://schemas.microsoft.com/office/powerpoint/2012/main" userId="S-1-5-21-1407069837-2091007605-538272213-413045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813"/>
    <a:srgbClr val="367EBA"/>
    <a:srgbClr val="0000A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89" autoAdjust="0"/>
    <p:restoredTop sz="94851" autoAdjust="0"/>
  </p:normalViewPr>
  <p:slideViewPr>
    <p:cSldViewPr>
      <p:cViewPr varScale="1">
        <p:scale>
          <a:sx n="122" d="100"/>
          <a:sy n="122" d="100"/>
        </p:scale>
        <p:origin x="632" y="192"/>
      </p:cViewPr>
      <p:guideLst/>
    </p:cSldViewPr>
  </p:slideViewPr>
  <p:notesTextViewPr>
    <p:cViewPr>
      <p:scale>
        <a:sx n="1" d="1"/>
        <a:sy n="1" d="1"/>
      </p:scale>
      <p:origin x="0" y="0"/>
    </p:cViewPr>
  </p:notesTextViewPr>
  <p:notesViewPr>
    <p:cSldViewPr showGuides="1">
      <p:cViewPr varScale="1">
        <p:scale>
          <a:sx n="81" d="100"/>
          <a:sy n="81" d="100"/>
        </p:scale>
        <p:origin x="3894" y="84"/>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D30B3F9-42E9-426B-B3D2-D6012D7491A2}"/>
              </a:ext>
            </a:extLst>
          </p:cNvPr>
          <p:cNvSpPr>
            <a:spLocks noGrp="1"/>
          </p:cNvSpPr>
          <p:nvPr>
            <p:ph type="sldNum" sz="quarter" idx="3"/>
          </p:nvPr>
        </p:nvSpPr>
        <p:spPr>
          <a:xfrm>
            <a:off x="1943100" y="8685213"/>
            <a:ext cx="2971800" cy="458787"/>
          </a:xfrm>
          <a:prstGeom prst="rect">
            <a:avLst/>
          </a:prstGeom>
        </p:spPr>
        <p:txBody>
          <a:bodyPr vert="horz" lIns="91440" tIns="45720" rIns="91440" bIns="45720" rtlCol="0" anchor="b"/>
          <a:lstStyle>
            <a:lvl1pPr algn="r">
              <a:defRPr sz="1200"/>
            </a:lvl1pPr>
          </a:lstStyle>
          <a:p>
            <a:pPr algn="ctr"/>
            <a:fld id="{C71F7584-9745-40DA-BD49-9A41A97B2D2E}" type="slidenum">
              <a:rPr lang="en-US" sz="1000" smtClean="0"/>
              <a:pPr algn="ctr"/>
              <a:t>‹#›</a:t>
            </a:fld>
            <a:endParaRPr lang="en-US" sz="1000"/>
          </a:p>
        </p:txBody>
      </p:sp>
    </p:spTree>
    <p:extLst>
      <p:ext uri="{BB962C8B-B14F-4D97-AF65-F5344CB8AC3E}">
        <p14:creationId xmlns:p14="http://schemas.microsoft.com/office/powerpoint/2010/main" val="12925300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38150" y="457200"/>
            <a:ext cx="5981700" cy="336470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19100" y="4197679"/>
            <a:ext cx="6000750" cy="4328803"/>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685213"/>
            <a:ext cx="2971800" cy="458787"/>
          </a:xfrm>
          <a:prstGeom prst="rect">
            <a:avLst/>
          </a:prstGeom>
        </p:spPr>
        <p:txBody>
          <a:bodyPr vert="horz" lIns="91440" tIns="45720" rIns="91440" bIns="45720" rtlCol="0" anchor="b"/>
          <a:lstStyle>
            <a:lvl1pPr algn="ctr">
              <a:defRPr sz="1000"/>
            </a:lvl1pPr>
          </a:lstStyle>
          <a:p>
            <a:fld id="{A3D89E5F-BEEF-42A1-A57B-E5A736D51194}" type="slidenum">
              <a:rPr lang="en-US" smtClean="0"/>
              <a:pPr/>
              <a:t>‹#›</a:t>
            </a:fld>
            <a:endParaRPr lang="en-US"/>
          </a:p>
        </p:txBody>
      </p:sp>
    </p:spTree>
    <p:extLst>
      <p:ext uri="{BB962C8B-B14F-4D97-AF65-F5344CB8AC3E}">
        <p14:creationId xmlns:p14="http://schemas.microsoft.com/office/powerpoint/2010/main" val="2644871954"/>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300"/>
      </a:spcAft>
      <a:defRPr sz="1200" kern="1200">
        <a:solidFill>
          <a:schemeClr val="tx1"/>
        </a:solidFill>
        <a:latin typeface="+mn-lt"/>
        <a:ea typeface="+mn-ea"/>
        <a:cs typeface="+mn-cs"/>
      </a:defRPr>
    </a:lvl1pPr>
    <a:lvl2pPr marL="225425" indent="-1063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2pPr>
    <a:lvl3pPr marL="463550"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3pPr>
    <a:lvl4pPr marL="747713" indent="-119063"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4pPr>
    <a:lvl5pPr marL="973138" indent="-117475" algn="l" defTabSz="914400" rtl="0" eaLnBrk="1" latinLnBrk="0" hangingPunct="1">
      <a:spcAft>
        <a:spcPts val="300"/>
      </a:spcAft>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pos="2160" userDrawn="1">
          <p15:clr>
            <a:srgbClr val="F26B43"/>
          </p15:clr>
        </p15:guide>
        <p15:guide id="2" orient="horz" pos="2880" userDrawn="1">
          <p15:clr>
            <a:srgbClr val="F26B43"/>
          </p15:clr>
        </p15:guide>
        <p15:guide id="3" pos="264" userDrawn="1">
          <p15:clr>
            <a:srgbClr val="F26B43"/>
          </p15:clr>
        </p15:guide>
        <p15:guide id="4" pos="4056" userDrawn="1">
          <p15:clr>
            <a:srgbClr val="F26B43"/>
          </p15:clr>
        </p15:guide>
        <p15:guide id="5" orient="horz" pos="288" userDrawn="1">
          <p15:clr>
            <a:srgbClr val="F26B43"/>
          </p15:clr>
        </p15:guide>
        <p15:guide id="6" orient="horz" pos="2640"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Option">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6E1332B-B9B3-44AE-8A49-2626B8091F1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FDF3A4-5795-4C3E-A626-E8705501F605}"/>
              </a:ext>
            </a:extLst>
          </p:cNvPr>
          <p:cNvSpPr>
            <a:spLocks noGrp="1"/>
          </p:cNvSpPr>
          <p:nvPr>
            <p:ph type="ctrTitle" hasCustomPrompt="1"/>
          </p:nvPr>
        </p:nvSpPr>
        <p:spPr>
          <a:xfrm>
            <a:off x="609598" y="2026178"/>
            <a:ext cx="6460999" cy="726547"/>
          </a:xfrm>
        </p:spPr>
        <p:txBody>
          <a:bodyPr wrap="square" anchor="t" anchorCtr="0"/>
          <a:lstStyle>
            <a:lvl1pPr algn="l">
              <a:defRPr sz="4800"/>
            </a:lvl1pPr>
          </a:lstStyle>
          <a:p>
            <a:r>
              <a:rPr lang="en-US" dirty="0"/>
              <a:t>Enter title</a:t>
            </a:r>
          </a:p>
        </p:txBody>
      </p:sp>
      <p:sp>
        <p:nvSpPr>
          <p:cNvPr id="3" name="Subtitle 2">
            <a:extLst>
              <a:ext uri="{FF2B5EF4-FFF2-40B4-BE49-F238E27FC236}">
                <a16:creationId xmlns:a16="http://schemas.microsoft.com/office/drawing/2014/main" id="{FDAD1914-560C-4D5C-AA3F-8A993D908EC6}"/>
              </a:ext>
            </a:extLst>
          </p:cNvPr>
          <p:cNvSpPr>
            <a:spLocks noGrp="1"/>
          </p:cNvSpPr>
          <p:nvPr>
            <p:ph type="subTitle" idx="1" hasCustomPrompt="1"/>
          </p:nvPr>
        </p:nvSpPr>
        <p:spPr>
          <a:xfrm>
            <a:off x="609598" y="2752725"/>
            <a:ext cx="6460998" cy="535531"/>
          </a:xfrm>
        </p:spPr>
        <p:txBody>
          <a:bodyPr wrap="square"/>
          <a:lstStyle>
            <a:lvl1pPr marL="0" indent="0" algn="l">
              <a:spcAft>
                <a:spcPts val="0"/>
              </a:spcAft>
              <a:buFont typeface="Arial" panose="020B0604020202020204" pitchFamily="34" charset="0"/>
              <a:buNone/>
              <a:defRPr sz="3200" b="0" i="0" cap="none"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
        <p:nvSpPr>
          <p:cNvPr id="10" name="Text Placeholder 9">
            <a:extLst>
              <a:ext uri="{FF2B5EF4-FFF2-40B4-BE49-F238E27FC236}">
                <a16:creationId xmlns:a16="http://schemas.microsoft.com/office/drawing/2014/main" id="{8235E33B-41A5-4ACB-9AE6-2F3E7CAA4429}"/>
              </a:ext>
            </a:extLst>
          </p:cNvPr>
          <p:cNvSpPr>
            <a:spLocks noGrp="1"/>
          </p:cNvSpPr>
          <p:nvPr>
            <p:ph type="body" sz="quarter" idx="11" hasCustomPrompt="1"/>
          </p:nvPr>
        </p:nvSpPr>
        <p:spPr>
          <a:xfrm>
            <a:off x="609598" y="4349712"/>
            <a:ext cx="3797302" cy="369332"/>
          </a:xfrm>
        </p:spPr>
        <p:txBody>
          <a:bodyPr wrap="square"/>
          <a:lstStyle>
            <a:lvl1pPr marL="0" indent="0">
              <a:spcAft>
                <a:spcPts val="0"/>
              </a:spcAft>
              <a:buNone/>
              <a:defRPr sz="2000" b="0" i="0" cap="none" spc="0" baseline="0"/>
            </a:lvl1pPr>
          </a:lstStyle>
          <a:p>
            <a:pPr lvl="0"/>
            <a:r>
              <a:rPr lang="en-US" dirty="0"/>
              <a:t>Speaker name (pronouns)</a:t>
            </a:r>
          </a:p>
        </p:txBody>
      </p:sp>
      <p:sp>
        <p:nvSpPr>
          <p:cNvPr id="8" name="Text Placeholder 7">
            <a:extLst>
              <a:ext uri="{FF2B5EF4-FFF2-40B4-BE49-F238E27FC236}">
                <a16:creationId xmlns:a16="http://schemas.microsoft.com/office/drawing/2014/main" id="{B54CE4ED-4096-479A-AA41-A2286E854BFC}"/>
              </a:ext>
            </a:extLst>
          </p:cNvPr>
          <p:cNvSpPr>
            <a:spLocks noGrp="1"/>
          </p:cNvSpPr>
          <p:nvPr>
            <p:ph type="body" sz="quarter" idx="10" hasCustomPrompt="1"/>
          </p:nvPr>
        </p:nvSpPr>
        <p:spPr>
          <a:xfrm>
            <a:off x="609598" y="1721368"/>
            <a:ext cx="6477002" cy="258532"/>
          </a:xfrm>
        </p:spPr>
        <p:txBody>
          <a:bodyPr wrap="square"/>
          <a:lstStyle>
            <a:lvl1pPr marL="0" indent="0">
              <a:spcAft>
                <a:spcPts val="0"/>
              </a:spcAft>
              <a:buNone/>
              <a:defRPr sz="1200" b="1" i="0" cap="all" spc="300" baseline="0"/>
            </a:lvl1pPr>
          </a:lstStyle>
          <a:p>
            <a:pPr lvl="0"/>
            <a:r>
              <a:rPr lang="en-US" dirty="0"/>
              <a:t>Enter session ID if required</a:t>
            </a:r>
          </a:p>
        </p:txBody>
      </p:sp>
      <p:sp>
        <p:nvSpPr>
          <p:cNvPr id="12" name="Text Placeholder 11">
            <a:extLst>
              <a:ext uri="{FF2B5EF4-FFF2-40B4-BE49-F238E27FC236}">
                <a16:creationId xmlns:a16="http://schemas.microsoft.com/office/drawing/2014/main" id="{E7D4CE88-F816-4273-A6C0-5D3F9D2E0519}"/>
              </a:ext>
            </a:extLst>
          </p:cNvPr>
          <p:cNvSpPr>
            <a:spLocks noGrp="1"/>
          </p:cNvSpPr>
          <p:nvPr>
            <p:ph type="body" sz="quarter" idx="12" hasCustomPrompt="1"/>
          </p:nvPr>
        </p:nvSpPr>
        <p:spPr>
          <a:xfrm>
            <a:off x="609598" y="4762500"/>
            <a:ext cx="3797302" cy="535531"/>
          </a:xfrm>
        </p:spPr>
        <p:txBody>
          <a:bodyPr wrap="square"/>
          <a:lstStyle>
            <a:lvl1pPr marL="0" indent="0">
              <a:spcAft>
                <a:spcPts val="300"/>
              </a:spcAft>
              <a:buNone/>
              <a:defRPr sz="1600"/>
            </a:lvl1pPr>
          </a:lstStyle>
          <a:p>
            <a:pPr lvl="0"/>
            <a:r>
              <a:rPr lang="en-US" dirty="0"/>
              <a:t>Speaker job title</a:t>
            </a:r>
            <a:br>
              <a:rPr lang="en-US" dirty="0"/>
            </a:br>
            <a:r>
              <a:rPr lang="en-US" dirty="0"/>
              <a:t>Speaker company</a:t>
            </a:r>
          </a:p>
        </p:txBody>
      </p:sp>
      <p:sp>
        <p:nvSpPr>
          <p:cNvPr id="11" name="TextBox 10">
            <a:extLst>
              <a:ext uri="{FF2B5EF4-FFF2-40B4-BE49-F238E27FC236}">
                <a16:creationId xmlns:a16="http://schemas.microsoft.com/office/drawing/2014/main" id="{F9CE4815-926B-43B6-82AB-971B1A89CEF6}"/>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2"/>
                </a:solidFill>
              </a:rPr>
              <a:t>© 2022, Amazon Web Services, Inc. or its affiliates. All rights reserved. Amazon Confidential and Trademark.</a:t>
            </a:r>
          </a:p>
        </p:txBody>
      </p:sp>
      <p:pic>
        <p:nvPicPr>
          <p:cNvPr id="14" name="Picture 13">
            <a:extLst>
              <a:ext uri="{FF2B5EF4-FFF2-40B4-BE49-F238E27FC236}">
                <a16:creationId xmlns:a16="http://schemas.microsoft.com/office/drawing/2014/main" id="{F2353722-68E3-4138-8A81-F72F7531BC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5602" y="551423"/>
            <a:ext cx="1003173" cy="600189"/>
          </a:xfrm>
          <a:prstGeom prst="rect">
            <a:avLst/>
          </a:prstGeom>
        </p:spPr>
      </p:pic>
      <p:sp>
        <p:nvSpPr>
          <p:cNvPr id="15" name="TextBox 14">
            <a:extLst>
              <a:ext uri="{FF2B5EF4-FFF2-40B4-BE49-F238E27FC236}">
                <a16:creationId xmlns:a16="http://schemas.microsoft.com/office/drawing/2014/main" id="{0E8A6D07-C6BB-40C9-B1EC-76903560C0C2}"/>
              </a:ext>
            </a:extLst>
          </p:cNvPr>
          <p:cNvSpPr txBox="1"/>
          <p:nvPr userDrawn="1"/>
        </p:nvSpPr>
        <p:spPr>
          <a:xfrm>
            <a:off x="1778924" y="429918"/>
            <a:ext cx="2047583" cy="707886"/>
          </a:xfrm>
          <a:prstGeom prst="rect">
            <a:avLst/>
          </a:prstGeom>
          <a:noFill/>
        </p:spPr>
        <p:txBody>
          <a:bodyPr wrap="square" lIns="0" rtlCol="0">
            <a:spAutoFit/>
          </a:bodyPr>
          <a:lstStyle/>
          <a:p>
            <a:pPr algn="l">
              <a:spcAft>
                <a:spcPts val="0"/>
              </a:spcAft>
            </a:pPr>
            <a:r>
              <a:rPr lang="en-US" sz="2000" dirty="0"/>
              <a:t>professional</a:t>
            </a:r>
          </a:p>
          <a:p>
            <a:pPr algn="l">
              <a:spcAft>
                <a:spcPts val="0"/>
              </a:spcAft>
            </a:pPr>
            <a:r>
              <a:rPr lang="en-US" sz="2000" dirty="0"/>
              <a:t>services</a:t>
            </a:r>
          </a:p>
        </p:txBody>
      </p:sp>
    </p:spTree>
    <p:extLst>
      <p:ext uri="{BB962C8B-B14F-4D97-AF65-F5344CB8AC3E}">
        <p14:creationId xmlns:p14="http://schemas.microsoft.com/office/powerpoint/2010/main" val="712681755"/>
      </p:ext>
    </p:extLst>
  </p:cSld>
  <p:clrMapOvr>
    <a:masterClrMapping/>
  </p:clrMapOvr>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264000" y="209642"/>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9483809E-4D4E-C945-902A-7DD2DF6A7B18}" type="datetime1">
              <a:rPr lang="en-US" smtClean="0"/>
              <a:t>2/27/23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1425795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8CF9-BF86-4458-BFA4-38F0F2DB9847}"/>
              </a:ext>
            </a:extLst>
          </p:cNvPr>
          <p:cNvSpPr>
            <a:spLocks noGrp="1"/>
          </p:cNvSpPr>
          <p:nvPr>
            <p:ph type="title" hasCustomPrompt="1"/>
          </p:nvPr>
        </p:nvSpPr>
        <p:spPr>
          <a:xfrm>
            <a:off x="264000" y="209642"/>
            <a:ext cx="10972800" cy="535531"/>
          </a:xfrm>
        </p:spPr>
        <p:txBody>
          <a:bodyPr/>
          <a:lstStyle>
            <a:lvl1pPr>
              <a:defRPr/>
            </a:lvl1pPr>
          </a:lstStyle>
          <a:p>
            <a:r>
              <a:rPr lang="en-US" dirty="0"/>
              <a:t>Title only layout</a:t>
            </a:r>
          </a:p>
        </p:txBody>
      </p:sp>
      <p:sp>
        <p:nvSpPr>
          <p:cNvPr id="3" name="Date Placeholder 2">
            <a:extLst>
              <a:ext uri="{FF2B5EF4-FFF2-40B4-BE49-F238E27FC236}">
                <a16:creationId xmlns:a16="http://schemas.microsoft.com/office/drawing/2014/main" id="{08A22A18-A983-4477-9CE2-E889A78034A4}"/>
              </a:ext>
            </a:extLst>
          </p:cNvPr>
          <p:cNvSpPr>
            <a:spLocks noGrp="1"/>
          </p:cNvSpPr>
          <p:nvPr>
            <p:ph type="dt" sz="half" idx="10"/>
          </p:nvPr>
        </p:nvSpPr>
        <p:spPr/>
        <p:txBody>
          <a:bodyPr/>
          <a:lstStyle/>
          <a:p>
            <a:fld id="{9483809E-4D4E-C945-902A-7DD2DF6A7B18}" type="datetime1">
              <a:rPr lang="en-US" smtClean="0"/>
              <a:t>2/27/23</a:t>
            </a:fld>
            <a:endParaRPr lang="en-US"/>
          </a:p>
        </p:txBody>
      </p:sp>
      <p:sp>
        <p:nvSpPr>
          <p:cNvPr id="4" name="Footer Placeholder 3">
            <a:extLst>
              <a:ext uri="{FF2B5EF4-FFF2-40B4-BE49-F238E27FC236}">
                <a16:creationId xmlns:a16="http://schemas.microsoft.com/office/drawing/2014/main" id="{416B6389-19E6-4677-81FB-25CCEB0E3D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907AE9-2A8E-446F-AC5C-E522F1C0231C}"/>
              </a:ext>
            </a:extLst>
          </p:cNvPr>
          <p:cNvSpPr>
            <a:spLocks noGrp="1"/>
          </p:cNvSpPr>
          <p:nvPr>
            <p:ph type="sldNum" sz="quarter" idx="12"/>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096002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ECA2-6D6E-4722-9B75-7468AE1E58A6}"/>
              </a:ext>
            </a:extLst>
          </p:cNvPr>
          <p:cNvSpPr>
            <a:spLocks noGrp="1"/>
          </p:cNvSpPr>
          <p:nvPr>
            <p:ph type="title" hasCustomPrompt="1"/>
          </p:nvPr>
        </p:nvSpPr>
        <p:spPr>
          <a:xfrm>
            <a:off x="609600" y="914401"/>
            <a:ext cx="5334000" cy="1085849"/>
          </a:xfrm>
        </p:spPr>
        <p:txBody>
          <a:bodyPr/>
          <a:lstStyle>
            <a:lvl1pPr>
              <a:defRPr/>
            </a:lvl1pPr>
          </a:lstStyle>
          <a:p>
            <a:r>
              <a:rPr lang="en-US" dirty="0"/>
              <a:t>Title, content, and image layout</a:t>
            </a:r>
          </a:p>
        </p:txBody>
      </p:sp>
      <p:sp>
        <p:nvSpPr>
          <p:cNvPr id="3" name="Content Placeholder 2">
            <a:extLst>
              <a:ext uri="{FF2B5EF4-FFF2-40B4-BE49-F238E27FC236}">
                <a16:creationId xmlns:a16="http://schemas.microsoft.com/office/drawing/2014/main" id="{1025BCD8-5D1C-48DC-A21B-317A0B7D55A0}"/>
              </a:ext>
            </a:extLst>
          </p:cNvPr>
          <p:cNvSpPr>
            <a:spLocks noGrp="1"/>
          </p:cNvSpPr>
          <p:nvPr>
            <p:ph idx="1" hasCustomPrompt="1"/>
          </p:nvPr>
        </p:nvSpPr>
        <p:spPr>
          <a:xfrm>
            <a:off x="609600" y="2171700"/>
            <a:ext cx="5334000" cy="4038599"/>
          </a:xfrm>
        </p:spPr>
        <p:txBody>
          <a:bodyPr/>
          <a:lstStyle>
            <a:lvl1pPr marL="0" indent="0">
              <a:spcAft>
                <a:spcPts val="1800"/>
              </a:spcAft>
              <a:buNone/>
              <a:defRPr sz="2400"/>
            </a:lvl1pPr>
            <a:lvl2pPr marL="285750" indent="0">
              <a:spcAft>
                <a:spcPts val="1800"/>
              </a:spcAft>
              <a:buNone/>
              <a:defRPr sz="2000"/>
            </a:lvl2pPr>
            <a:lvl3pPr marL="628650" indent="0">
              <a:spcAft>
                <a:spcPts val="1800"/>
              </a:spcAft>
              <a:buNone/>
              <a:defRPr sz="1800"/>
            </a:lvl3pPr>
            <a:lvl4pPr marL="914400" indent="0">
              <a:spcAft>
                <a:spcPts val="1800"/>
              </a:spcAft>
              <a:buNone/>
              <a:defRPr sz="1600"/>
            </a:lvl4pPr>
            <a:lvl5pPr marL="1143000" indent="0">
              <a:spcAft>
                <a:spcPts val="1800"/>
              </a:spcAft>
              <a:buNone/>
              <a:defRPr sz="1600"/>
            </a:lvl5pPr>
          </a:lstStyle>
          <a:p>
            <a:pPr lvl="0"/>
            <a:r>
              <a:rPr lang="en-US" dirty="0"/>
              <a:t>Enter text</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F3B2582F-3FE9-42AC-8572-5C27E1A8E55F}"/>
              </a:ext>
            </a:extLst>
          </p:cNvPr>
          <p:cNvSpPr>
            <a:spLocks noGrp="1"/>
          </p:cNvSpPr>
          <p:nvPr>
            <p:ph type="pic" sz="quarter" idx="10" hasCustomPrompt="1"/>
          </p:nvPr>
        </p:nvSpPr>
        <p:spPr>
          <a:xfrm>
            <a:off x="6248400" y="0"/>
            <a:ext cx="5943600" cy="6858000"/>
          </a:xfrm>
        </p:spPr>
        <p:txBody>
          <a:bodyPr anchor="ctr">
            <a:noAutofit/>
          </a:bodyPr>
          <a:lstStyle>
            <a:lvl1pPr marL="0" indent="0" algn="ctr">
              <a:buNone/>
              <a:defRPr/>
            </a:lvl1pPr>
          </a:lstStyle>
          <a:p>
            <a:r>
              <a:rPr lang="en-US" dirty="0"/>
              <a:t>Click (or paste) to insert picture</a:t>
            </a:r>
          </a:p>
        </p:txBody>
      </p:sp>
      <p:sp>
        <p:nvSpPr>
          <p:cNvPr id="4" name="Date Placeholder 3">
            <a:extLst>
              <a:ext uri="{FF2B5EF4-FFF2-40B4-BE49-F238E27FC236}">
                <a16:creationId xmlns:a16="http://schemas.microsoft.com/office/drawing/2014/main" id="{FC3FE715-EC87-4B8E-9C5A-5A9D588BB97F}"/>
              </a:ext>
            </a:extLst>
          </p:cNvPr>
          <p:cNvSpPr>
            <a:spLocks noGrp="1"/>
          </p:cNvSpPr>
          <p:nvPr>
            <p:ph type="dt" sz="half" idx="11"/>
          </p:nvPr>
        </p:nvSpPr>
        <p:spPr/>
        <p:txBody>
          <a:bodyPr/>
          <a:lstStyle/>
          <a:p>
            <a:fld id="{F95AC19C-C017-E94D-AC73-02AE4505C559}" type="datetime1">
              <a:rPr lang="en-US" smtClean="0"/>
              <a:t>2/27/23</a:t>
            </a:fld>
            <a:endParaRPr lang="en-US"/>
          </a:p>
        </p:txBody>
      </p:sp>
      <p:sp>
        <p:nvSpPr>
          <p:cNvPr id="6" name="Footer Placeholder 5">
            <a:extLst>
              <a:ext uri="{FF2B5EF4-FFF2-40B4-BE49-F238E27FC236}">
                <a16:creationId xmlns:a16="http://schemas.microsoft.com/office/drawing/2014/main" id="{18D5F6CD-847A-4EBE-9BAA-72269373CEED}"/>
              </a:ext>
            </a:extLst>
          </p:cNvPr>
          <p:cNvSpPr>
            <a:spLocks noGrp="1"/>
          </p:cNvSpPr>
          <p:nvPr>
            <p:ph type="ftr" sz="quarter" idx="12"/>
          </p:nvPr>
        </p:nvSpPr>
        <p:spPr/>
        <p:txBody>
          <a:bodyPr/>
          <a:lstStyle/>
          <a:p>
            <a:endParaRPr lang="en-US"/>
          </a:p>
        </p:txBody>
      </p:sp>
      <p:sp>
        <p:nvSpPr>
          <p:cNvPr id="7" name="Slide Number Placeholder 6">
            <a:extLst>
              <a:ext uri="{FF2B5EF4-FFF2-40B4-BE49-F238E27FC236}">
                <a16:creationId xmlns:a16="http://schemas.microsoft.com/office/drawing/2014/main" id="{E1C972F2-75D0-4C1D-B2C9-D4DDBBA7EBAC}"/>
              </a:ext>
            </a:extLst>
          </p:cNvPr>
          <p:cNvSpPr>
            <a:spLocks noGrp="1"/>
          </p:cNvSpPr>
          <p:nvPr>
            <p:ph type="sldNum" sz="quarter" idx="13"/>
          </p:nvPr>
        </p:nvSpPr>
        <p:spPr/>
        <p:txBody>
          <a:bodyPr/>
          <a:lstStyle/>
          <a:p>
            <a:fld id="{EB4B8DE2-A4E8-46E4-8BBF-D75455EFF32C}" type="slidenum">
              <a:rPr lang="en-US" smtClean="0"/>
              <a:pPr/>
              <a:t>‹#›</a:t>
            </a:fld>
            <a:endParaRPr lang="en-US"/>
          </a:p>
        </p:txBody>
      </p:sp>
    </p:spTree>
    <p:extLst>
      <p:ext uri="{BB962C8B-B14F-4D97-AF65-F5344CB8AC3E}">
        <p14:creationId xmlns:p14="http://schemas.microsoft.com/office/powerpoint/2010/main" val="4172912364"/>
      </p:ext>
    </p:extLst>
  </p:cSld>
  <p:clrMapOvr>
    <a:masterClrMapping/>
  </p:clrMapOvr>
  <p:extLst>
    <p:ext uri="{DCECCB84-F9BA-43D5-87BE-67443E8EF086}">
      <p15:sldGuideLst xmlns:p15="http://schemas.microsoft.com/office/powerpoint/2012/main">
        <p15:guide id="2" orient="horz" pos="136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Option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042FDE-DD19-41FD-8B6F-87590D7D769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E915E6F-C631-449B-B22F-53FD20C9E896}"/>
              </a:ext>
            </a:extLst>
          </p:cNvPr>
          <p:cNvSpPr>
            <a:spLocks noGrp="1"/>
          </p:cNvSpPr>
          <p:nvPr>
            <p:ph type="title" hasCustomPrompt="1"/>
          </p:nvPr>
        </p:nvSpPr>
        <p:spPr>
          <a:xfrm>
            <a:off x="609600" y="2718036"/>
            <a:ext cx="7823200" cy="1421928"/>
          </a:xfrm>
        </p:spPr>
        <p:txBody>
          <a:bodyPr anchor="ctr" anchorCtr="0"/>
          <a:lstStyle>
            <a:lvl1pPr>
              <a:defRPr sz="4800"/>
            </a:lvl1pPr>
          </a:lstStyle>
          <a:p>
            <a:r>
              <a:rPr lang="en-US" dirty="0"/>
              <a:t>Section layout: Enter section name here</a:t>
            </a:r>
          </a:p>
        </p:txBody>
      </p:sp>
      <p:sp>
        <p:nvSpPr>
          <p:cNvPr id="6" name="Date Placeholder 5">
            <a:extLst>
              <a:ext uri="{FF2B5EF4-FFF2-40B4-BE49-F238E27FC236}">
                <a16:creationId xmlns:a16="http://schemas.microsoft.com/office/drawing/2014/main" id="{25053DED-8B0A-4549-8967-4B01D5F3B8AB}"/>
              </a:ext>
            </a:extLst>
          </p:cNvPr>
          <p:cNvSpPr>
            <a:spLocks noGrp="1"/>
          </p:cNvSpPr>
          <p:nvPr>
            <p:ph type="dt" sz="half" idx="10"/>
          </p:nvPr>
        </p:nvSpPr>
        <p:spPr/>
        <p:txBody>
          <a:bodyPr/>
          <a:lstStyle/>
          <a:p>
            <a:fld id="{73824CAA-EED0-C24D-82E2-DAC3CA112108}" type="datetime1">
              <a:rPr lang="en-US" smtClean="0"/>
              <a:t>2/27/23</a:t>
            </a:fld>
            <a:endParaRPr lang="en-US"/>
          </a:p>
        </p:txBody>
      </p:sp>
      <p:sp>
        <p:nvSpPr>
          <p:cNvPr id="7" name="Footer Placeholder 6">
            <a:extLst>
              <a:ext uri="{FF2B5EF4-FFF2-40B4-BE49-F238E27FC236}">
                <a16:creationId xmlns:a16="http://schemas.microsoft.com/office/drawing/2014/main" id="{3C84D5AC-C55E-442D-A261-2526AFE660A0}"/>
              </a:ext>
            </a:extLst>
          </p:cNvPr>
          <p:cNvSpPr>
            <a:spLocks noGrp="1"/>
          </p:cNvSpPr>
          <p:nvPr>
            <p:ph type="ftr" sz="quarter" idx="11"/>
          </p:nvPr>
        </p:nvSpPr>
        <p:spPr/>
        <p:txBody>
          <a:bodyPr/>
          <a:lstStyle/>
          <a:p>
            <a:endParaRPr lang="en-US"/>
          </a:p>
        </p:txBody>
      </p:sp>
      <p:sp>
        <p:nvSpPr>
          <p:cNvPr id="3" name="Slide Number Placeholder 5">
            <a:extLst>
              <a:ext uri="{FF2B5EF4-FFF2-40B4-BE49-F238E27FC236}">
                <a16:creationId xmlns:a16="http://schemas.microsoft.com/office/drawing/2014/main" id="{6F4C4327-E1A6-0C7F-5371-AB00F353243F}"/>
              </a:ext>
            </a:extLst>
          </p:cNvPr>
          <p:cNvSpPr>
            <a:spLocks noGrp="1"/>
          </p:cNvSpPr>
          <p:nvPr>
            <p:ph type="sldNum" sz="quarter" idx="4"/>
          </p:nvPr>
        </p:nvSpPr>
        <p:spPr>
          <a:xfrm>
            <a:off x="9192000" y="6289500"/>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EB4B8DE2-A4E8-46E4-8BBF-D75455EFF32C}" type="slidenum">
              <a:rPr lang="en-US" smtClean="0"/>
              <a:pPr/>
              <a:t>‹#›</a:t>
            </a:fld>
            <a:endParaRPr lang="en-US" dirty="0"/>
          </a:p>
        </p:txBody>
      </p:sp>
      <p:sp>
        <p:nvSpPr>
          <p:cNvPr id="4" name="TextBox 14">
            <a:extLst>
              <a:ext uri="{FF2B5EF4-FFF2-40B4-BE49-F238E27FC236}">
                <a16:creationId xmlns:a16="http://schemas.microsoft.com/office/drawing/2014/main" id="{AB1EB49A-6445-7C5F-EB34-963BBE02579B}"/>
              </a:ext>
            </a:extLst>
          </p:cNvPr>
          <p:cNvSpPr txBox="1"/>
          <p:nvPr userDrawn="1"/>
        </p:nvSpPr>
        <p:spPr>
          <a:xfrm>
            <a:off x="4127352" y="6469959"/>
            <a:ext cx="3937296" cy="184666"/>
          </a:xfrm>
          <a:prstGeom prst="rect">
            <a:avLst/>
          </a:prstGeom>
          <a:noFill/>
        </p:spPr>
        <p:txBody>
          <a:bodyPr wrap="none" rtlCol="0">
            <a:spAutoFit/>
          </a:bodyPr>
          <a:lstStyle/>
          <a:p>
            <a:pPr algn="l"/>
            <a:r>
              <a:rPr lang="en-US" sz="600" dirty="0"/>
              <a:t>© 2022, Amazon Web Services, Inc. or its affiliates. All rights reserved. Amazon Confidential and Trademark.</a:t>
            </a:r>
          </a:p>
        </p:txBody>
      </p:sp>
      <p:grpSp>
        <p:nvGrpSpPr>
          <p:cNvPr id="5" name="グループ化 4">
            <a:extLst>
              <a:ext uri="{FF2B5EF4-FFF2-40B4-BE49-F238E27FC236}">
                <a16:creationId xmlns:a16="http://schemas.microsoft.com/office/drawing/2014/main" id="{F4F18F8B-3DA2-8452-B4AC-4A532CC31ECA}"/>
              </a:ext>
            </a:extLst>
          </p:cNvPr>
          <p:cNvGrpSpPr/>
          <p:nvPr userDrawn="1"/>
        </p:nvGrpSpPr>
        <p:grpSpPr>
          <a:xfrm>
            <a:off x="336000" y="6316071"/>
            <a:ext cx="1212002" cy="338554"/>
            <a:chOff x="336000" y="6262434"/>
            <a:chExt cx="1212002" cy="338554"/>
          </a:xfrm>
        </p:grpSpPr>
        <p:pic>
          <p:nvPicPr>
            <p:cNvPr id="13" name="Picture 13">
              <a:extLst>
                <a:ext uri="{FF2B5EF4-FFF2-40B4-BE49-F238E27FC236}">
                  <a16:creationId xmlns:a16="http://schemas.microsoft.com/office/drawing/2014/main" id="{44936997-5F38-425F-AF23-9B202608EBF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6000" y="6335089"/>
              <a:ext cx="348827" cy="208700"/>
            </a:xfrm>
            <a:prstGeom prst="rect">
              <a:avLst/>
            </a:prstGeom>
          </p:spPr>
        </p:pic>
        <p:sp>
          <p:nvSpPr>
            <p:cNvPr id="14" name="TextBox 15">
              <a:extLst>
                <a:ext uri="{FF2B5EF4-FFF2-40B4-BE49-F238E27FC236}">
                  <a16:creationId xmlns:a16="http://schemas.microsoft.com/office/drawing/2014/main" id="{D533FFE5-1D07-6245-74D8-95F8228A5FDD}"/>
                </a:ext>
              </a:extLst>
            </p:cNvPr>
            <p:cNvSpPr txBox="1"/>
            <p:nvPr userDrawn="1"/>
          </p:nvSpPr>
          <p:spPr>
            <a:xfrm>
              <a:off x="768850" y="6262434"/>
              <a:ext cx="779152" cy="338554"/>
            </a:xfrm>
            <a:prstGeom prst="rect">
              <a:avLst/>
            </a:prstGeom>
            <a:noFill/>
          </p:spPr>
          <p:txBody>
            <a:bodyPr wrap="square" lIns="0" rtlCol="0">
              <a:spAutoFit/>
            </a:bodyPr>
            <a:lstStyle/>
            <a:p>
              <a:pPr algn="l">
                <a:spcAft>
                  <a:spcPts val="0"/>
                </a:spcAft>
              </a:pPr>
              <a:r>
                <a:rPr lang="en-US" sz="800" dirty="0"/>
                <a:t>professional</a:t>
              </a:r>
            </a:p>
            <a:p>
              <a:pPr algn="l">
                <a:spcAft>
                  <a:spcPts val="0"/>
                </a:spcAft>
              </a:pPr>
              <a:r>
                <a:rPr lang="en-US" sz="800" dirty="0"/>
                <a:t>services</a:t>
              </a:r>
            </a:p>
          </p:txBody>
        </p:sp>
      </p:grpSp>
    </p:spTree>
    <p:extLst>
      <p:ext uri="{BB962C8B-B14F-4D97-AF65-F5344CB8AC3E}">
        <p14:creationId xmlns:p14="http://schemas.microsoft.com/office/powerpoint/2010/main" val="329398948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A51E-0F08-4B7B-9A9F-00CF3AA3107A}"/>
              </a:ext>
            </a:extLst>
          </p:cNvPr>
          <p:cNvSpPr>
            <a:spLocks noGrp="1"/>
          </p:cNvSpPr>
          <p:nvPr>
            <p:ph type="title" hasCustomPrompt="1"/>
          </p:nvPr>
        </p:nvSpPr>
        <p:spPr>
          <a:xfrm>
            <a:off x="609600" y="914401"/>
            <a:ext cx="10972800" cy="535531"/>
          </a:xfrm>
        </p:spPr>
        <p:txBody>
          <a:bodyPr anchor="t" anchorCtr="0"/>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54F6EECF-7227-4AD4-BC6B-F6715716A80F}"/>
              </a:ext>
            </a:extLst>
          </p:cNvPr>
          <p:cNvSpPr>
            <a:spLocks noGrp="1"/>
          </p:cNvSpPr>
          <p:nvPr>
            <p:ph idx="1" hasCustomPrompt="1"/>
          </p:nvPr>
        </p:nvSpPr>
        <p:spPr>
          <a:xfrm>
            <a:off x="6210300" y="1714501"/>
            <a:ext cx="5372100" cy="4484688"/>
          </a:xfrm>
        </p:spPr>
        <p:txBody>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Enter text or click icon to add media</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4A0C0C8A-CCAE-4B98-91F0-838AA4F55C8F}"/>
              </a:ext>
            </a:extLst>
          </p:cNvPr>
          <p:cNvSpPr>
            <a:spLocks noGrp="1"/>
          </p:cNvSpPr>
          <p:nvPr>
            <p:ph type="body" sz="half" idx="2" hasCustomPrompt="1"/>
          </p:nvPr>
        </p:nvSpPr>
        <p:spPr>
          <a:xfrm>
            <a:off x="609598" y="1725611"/>
            <a:ext cx="5372101" cy="44846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descriptive text here</a:t>
            </a:r>
          </a:p>
        </p:txBody>
      </p:sp>
    </p:spTree>
    <p:extLst>
      <p:ext uri="{BB962C8B-B14F-4D97-AF65-F5344CB8AC3E}">
        <p14:creationId xmlns:p14="http://schemas.microsoft.com/office/powerpoint/2010/main" val="38540583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Opti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EFCB8B8-979C-4AAB-AA82-9F25D385BCB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47C4B491-619F-403A-8310-1D29C8690797}"/>
              </a:ext>
            </a:extLst>
          </p:cNvPr>
          <p:cNvSpPr txBox="1"/>
          <p:nvPr userDrawn="1"/>
        </p:nvSpPr>
        <p:spPr>
          <a:xfrm>
            <a:off x="504476" y="6389813"/>
            <a:ext cx="3937296" cy="184666"/>
          </a:xfrm>
          <a:prstGeom prst="rect">
            <a:avLst/>
          </a:prstGeom>
          <a:noFill/>
        </p:spPr>
        <p:txBody>
          <a:bodyPr wrap="none" rtlCol="0">
            <a:spAutoFit/>
          </a:bodyPr>
          <a:lstStyle/>
          <a:p>
            <a:pPr algn="l"/>
            <a:r>
              <a:rPr lang="en-US" sz="600" dirty="0">
                <a:solidFill>
                  <a:schemeClr val="tx1"/>
                </a:solidFill>
              </a:rPr>
              <a:t>© 2022, Amazon Web Services, Inc. or its affiliates. All rights reserved. Amazon Confidential and Trademark.</a:t>
            </a:r>
          </a:p>
        </p:txBody>
      </p:sp>
      <p:sp>
        <p:nvSpPr>
          <p:cNvPr id="16" name="TextBox 15">
            <a:extLst>
              <a:ext uri="{FF2B5EF4-FFF2-40B4-BE49-F238E27FC236}">
                <a16:creationId xmlns:a16="http://schemas.microsoft.com/office/drawing/2014/main" id="{82BEBFA3-8C5E-448A-B03D-8DAAEBB407B0}"/>
              </a:ext>
            </a:extLst>
          </p:cNvPr>
          <p:cNvSpPr txBox="1"/>
          <p:nvPr userDrawn="1"/>
        </p:nvSpPr>
        <p:spPr>
          <a:xfrm>
            <a:off x="609599" y="2461211"/>
            <a:ext cx="6867525" cy="923330"/>
          </a:xfrm>
          <a:prstGeom prst="rect">
            <a:avLst/>
          </a:prstGeom>
          <a:noFill/>
        </p:spPr>
        <p:txBody>
          <a:bodyPr wrap="square" lIns="0" rtlCol="0">
            <a:noAutofit/>
          </a:bodyPr>
          <a:lstStyle/>
          <a:p>
            <a:r>
              <a:rPr lang="en-US" sz="4800" dirty="0">
                <a:solidFill>
                  <a:schemeClr val="tx1"/>
                </a:solidFill>
                <a:latin typeface="+mj-lt"/>
              </a:rPr>
              <a:t>Thank you!</a:t>
            </a:r>
          </a:p>
        </p:txBody>
      </p:sp>
      <p:pic>
        <p:nvPicPr>
          <p:cNvPr id="19" name="Picture 18">
            <a:extLst>
              <a:ext uri="{FF2B5EF4-FFF2-40B4-BE49-F238E27FC236}">
                <a16:creationId xmlns:a16="http://schemas.microsoft.com/office/drawing/2014/main" id="{8954476E-F626-4819-A736-EC4102742C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25602" y="703823"/>
            <a:ext cx="1003173" cy="600189"/>
          </a:xfrm>
          <a:prstGeom prst="rect">
            <a:avLst/>
          </a:prstGeom>
        </p:spPr>
      </p:pic>
      <p:sp>
        <p:nvSpPr>
          <p:cNvPr id="20" name="Text Placeholder 7">
            <a:extLst>
              <a:ext uri="{FF2B5EF4-FFF2-40B4-BE49-F238E27FC236}">
                <a16:creationId xmlns:a16="http://schemas.microsoft.com/office/drawing/2014/main" id="{D2DEB717-2DE7-459C-BBF4-D1DE18E28BEC}"/>
              </a:ext>
            </a:extLst>
          </p:cNvPr>
          <p:cNvSpPr>
            <a:spLocks noGrp="1"/>
          </p:cNvSpPr>
          <p:nvPr>
            <p:ph type="body" sz="quarter" idx="10" hasCustomPrompt="1"/>
          </p:nvPr>
        </p:nvSpPr>
        <p:spPr>
          <a:xfrm>
            <a:off x="619124" y="3621643"/>
            <a:ext cx="1981201" cy="369332"/>
          </a:xfrm>
        </p:spPr>
        <p:txBody>
          <a:bodyPr anchor="b" anchorCtr="0"/>
          <a:lstStyle>
            <a:lvl1pPr marL="0" indent="0">
              <a:buNone/>
              <a:defRPr sz="2000"/>
            </a:lvl1pPr>
          </a:lstStyle>
          <a:p>
            <a:pPr lvl="0"/>
            <a:r>
              <a:rPr lang="en-US" dirty="0"/>
              <a:t>Speaker name</a:t>
            </a:r>
          </a:p>
        </p:txBody>
      </p:sp>
      <p:sp>
        <p:nvSpPr>
          <p:cNvPr id="21" name="Text Placeholder 9">
            <a:extLst>
              <a:ext uri="{FF2B5EF4-FFF2-40B4-BE49-F238E27FC236}">
                <a16:creationId xmlns:a16="http://schemas.microsoft.com/office/drawing/2014/main" id="{497C2B80-F3FA-418B-83A2-AD00C724B062}"/>
              </a:ext>
            </a:extLst>
          </p:cNvPr>
          <p:cNvSpPr>
            <a:spLocks noGrp="1"/>
          </p:cNvSpPr>
          <p:nvPr>
            <p:ph type="body" sz="quarter" idx="11" hasCustomPrompt="1"/>
          </p:nvPr>
        </p:nvSpPr>
        <p:spPr>
          <a:xfrm>
            <a:off x="6191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2" name="Text Placeholder 7">
            <a:extLst>
              <a:ext uri="{FF2B5EF4-FFF2-40B4-BE49-F238E27FC236}">
                <a16:creationId xmlns:a16="http://schemas.microsoft.com/office/drawing/2014/main" id="{4944E1C8-03C2-4996-BF98-A9CACDB54787}"/>
              </a:ext>
            </a:extLst>
          </p:cNvPr>
          <p:cNvSpPr>
            <a:spLocks noGrp="1"/>
          </p:cNvSpPr>
          <p:nvPr>
            <p:ph type="body" sz="quarter" idx="12" hasCustomPrompt="1"/>
          </p:nvPr>
        </p:nvSpPr>
        <p:spPr>
          <a:xfrm>
            <a:off x="2752724" y="3621643"/>
            <a:ext cx="1981201" cy="369332"/>
          </a:xfrm>
        </p:spPr>
        <p:txBody>
          <a:bodyPr anchor="b" anchorCtr="0"/>
          <a:lstStyle>
            <a:lvl1pPr marL="0" indent="0">
              <a:buNone/>
              <a:defRPr sz="2000"/>
            </a:lvl1pPr>
          </a:lstStyle>
          <a:p>
            <a:pPr lvl="0"/>
            <a:r>
              <a:rPr lang="en-US" dirty="0"/>
              <a:t>Speaker name</a:t>
            </a:r>
          </a:p>
        </p:txBody>
      </p:sp>
      <p:sp>
        <p:nvSpPr>
          <p:cNvPr id="23" name="Text Placeholder 9">
            <a:extLst>
              <a:ext uri="{FF2B5EF4-FFF2-40B4-BE49-F238E27FC236}">
                <a16:creationId xmlns:a16="http://schemas.microsoft.com/office/drawing/2014/main" id="{81FA1AA7-555D-4F9D-A68D-165E76FE781C}"/>
              </a:ext>
            </a:extLst>
          </p:cNvPr>
          <p:cNvSpPr>
            <a:spLocks noGrp="1"/>
          </p:cNvSpPr>
          <p:nvPr>
            <p:ph type="body" sz="quarter" idx="13" hasCustomPrompt="1"/>
          </p:nvPr>
        </p:nvSpPr>
        <p:spPr>
          <a:xfrm>
            <a:off x="27527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24" name="Text Placeholder 7">
            <a:extLst>
              <a:ext uri="{FF2B5EF4-FFF2-40B4-BE49-F238E27FC236}">
                <a16:creationId xmlns:a16="http://schemas.microsoft.com/office/drawing/2014/main" id="{3B05F162-C8A5-4E12-B74F-866E647CBB7B}"/>
              </a:ext>
            </a:extLst>
          </p:cNvPr>
          <p:cNvSpPr>
            <a:spLocks noGrp="1"/>
          </p:cNvSpPr>
          <p:nvPr>
            <p:ph type="body" sz="quarter" idx="14" hasCustomPrompt="1"/>
          </p:nvPr>
        </p:nvSpPr>
        <p:spPr>
          <a:xfrm>
            <a:off x="4886324" y="3621643"/>
            <a:ext cx="1981201" cy="369332"/>
          </a:xfrm>
        </p:spPr>
        <p:txBody>
          <a:bodyPr anchor="b" anchorCtr="0"/>
          <a:lstStyle>
            <a:lvl1pPr marL="0" indent="0">
              <a:buNone/>
              <a:defRPr sz="2000"/>
            </a:lvl1pPr>
          </a:lstStyle>
          <a:p>
            <a:pPr lvl="0"/>
            <a:r>
              <a:rPr lang="en-US" dirty="0"/>
              <a:t>Speaker name</a:t>
            </a:r>
          </a:p>
        </p:txBody>
      </p:sp>
      <p:sp>
        <p:nvSpPr>
          <p:cNvPr id="25" name="Text Placeholder 9">
            <a:extLst>
              <a:ext uri="{FF2B5EF4-FFF2-40B4-BE49-F238E27FC236}">
                <a16:creationId xmlns:a16="http://schemas.microsoft.com/office/drawing/2014/main" id="{F7ABC795-AA3D-4A5F-885A-E07B8B8AF883}"/>
              </a:ext>
            </a:extLst>
          </p:cNvPr>
          <p:cNvSpPr>
            <a:spLocks noGrp="1"/>
          </p:cNvSpPr>
          <p:nvPr>
            <p:ph type="body" sz="quarter" idx="15" hasCustomPrompt="1"/>
          </p:nvPr>
        </p:nvSpPr>
        <p:spPr>
          <a:xfrm>
            <a:off x="4886324" y="3990975"/>
            <a:ext cx="1981201" cy="1270000"/>
          </a:xfrm>
        </p:spPr>
        <p:txBody>
          <a:bodyPr/>
          <a:lstStyle>
            <a:lvl1pPr marL="0" indent="0">
              <a:spcAft>
                <a:spcPts val="600"/>
              </a:spcAft>
              <a:buNone/>
              <a:defRPr sz="1600"/>
            </a:lvl1pPr>
          </a:lstStyle>
          <a:p>
            <a:pPr lvl="0"/>
            <a:r>
              <a:rPr lang="en-US" dirty="0"/>
              <a:t>Speaker contact info (email or socials)</a:t>
            </a:r>
          </a:p>
        </p:txBody>
      </p:sp>
      <p:sp>
        <p:nvSpPr>
          <p:cNvPr id="12" name="TextBox 11">
            <a:extLst>
              <a:ext uri="{FF2B5EF4-FFF2-40B4-BE49-F238E27FC236}">
                <a16:creationId xmlns:a16="http://schemas.microsoft.com/office/drawing/2014/main" id="{BB776143-401D-453E-81E2-92342EE799BA}"/>
              </a:ext>
            </a:extLst>
          </p:cNvPr>
          <p:cNvSpPr txBox="1"/>
          <p:nvPr userDrawn="1"/>
        </p:nvSpPr>
        <p:spPr>
          <a:xfrm>
            <a:off x="1778924" y="596126"/>
            <a:ext cx="2047583" cy="707886"/>
          </a:xfrm>
          <a:prstGeom prst="rect">
            <a:avLst/>
          </a:prstGeom>
          <a:noFill/>
        </p:spPr>
        <p:txBody>
          <a:bodyPr wrap="square" lIns="0" rtlCol="0">
            <a:spAutoFit/>
          </a:bodyPr>
          <a:lstStyle/>
          <a:p>
            <a:pPr algn="l">
              <a:spcAft>
                <a:spcPts val="0"/>
              </a:spcAft>
            </a:pPr>
            <a:r>
              <a:rPr lang="en-US" sz="2000" dirty="0"/>
              <a:t>professional</a:t>
            </a:r>
          </a:p>
          <a:p>
            <a:pPr algn="l">
              <a:spcAft>
                <a:spcPts val="0"/>
              </a:spcAft>
            </a:pPr>
            <a:r>
              <a:rPr lang="en-US" sz="2000" dirty="0"/>
              <a:t>services</a:t>
            </a:r>
          </a:p>
        </p:txBody>
      </p:sp>
    </p:spTree>
    <p:extLst>
      <p:ext uri="{BB962C8B-B14F-4D97-AF65-F5344CB8AC3E}">
        <p14:creationId xmlns:p14="http://schemas.microsoft.com/office/powerpoint/2010/main" val="3721334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CC99-EC41-4647-BD17-9EFC9AA4DB4E}"/>
              </a:ext>
            </a:extLst>
          </p:cNvPr>
          <p:cNvSpPr>
            <a:spLocks noGrp="1"/>
          </p:cNvSpPr>
          <p:nvPr>
            <p:ph type="title"/>
          </p:nvPr>
        </p:nvSpPr>
        <p:spPr>
          <a:xfrm>
            <a:off x="609600" y="914401"/>
            <a:ext cx="10972800" cy="535531"/>
          </a:xfrm>
          <a:prstGeom prst="rect">
            <a:avLst/>
          </a:prstGeom>
        </p:spPr>
        <p:txBody>
          <a:bodyPr vert="horz" wrap="square" lIns="0" tIns="45720" rIns="0" bIns="4572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928EF9-1BCD-42D2-8B21-6150BBD86FBB}"/>
              </a:ext>
            </a:extLst>
          </p:cNvPr>
          <p:cNvSpPr>
            <a:spLocks noGrp="1"/>
          </p:cNvSpPr>
          <p:nvPr>
            <p:ph type="body" idx="1"/>
          </p:nvPr>
        </p:nvSpPr>
        <p:spPr>
          <a:xfrm>
            <a:off x="609600" y="1718983"/>
            <a:ext cx="10972800" cy="2203680"/>
          </a:xfrm>
          <a:prstGeom prst="rect">
            <a:avLst/>
          </a:prstGeom>
        </p:spPr>
        <p:txBody>
          <a:bodyPr vert="horz" wrap="square"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484D14-2EC8-4252-96DA-F75A75EAF30C}"/>
              </a:ext>
            </a:extLst>
          </p:cNvPr>
          <p:cNvSpPr>
            <a:spLocks noGrp="1"/>
          </p:cNvSpPr>
          <p:nvPr>
            <p:ph type="dt" sz="half" idx="2"/>
          </p:nvPr>
        </p:nvSpPr>
        <p:spPr>
          <a:xfrm>
            <a:off x="838200" y="69532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5FF7498-417D-4745-9CAD-8718DE78FE52}" type="datetime1">
              <a:rPr lang="en-US" smtClean="0"/>
              <a:t>2/27/23</a:t>
            </a:fld>
            <a:endParaRPr lang="en-US"/>
          </a:p>
        </p:txBody>
      </p:sp>
      <p:sp>
        <p:nvSpPr>
          <p:cNvPr id="5" name="Footer Placeholder 4">
            <a:extLst>
              <a:ext uri="{FF2B5EF4-FFF2-40B4-BE49-F238E27FC236}">
                <a16:creationId xmlns:a16="http://schemas.microsoft.com/office/drawing/2014/main" id="{125B18F2-2506-4A8B-983C-1A77A245E650}"/>
              </a:ext>
            </a:extLst>
          </p:cNvPr>
          <p:cNvSpPr>
            <a:spLocks noGrp="1"/>
          </p:cNvSpPr>
          <p:nvPr>
            <p:ph type="ftr" sz="quarter" idx="3"/>
          </p:nvPr>
        </p:nvSpPr>
        <p:spPr>
          <a:xfrm>
            <a:off x="4038600" y="69532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9925A29-F4EF-4A12-9095-1B88A1BDDE58}"/>
              </a:ext>
            </a:extLst>
          </p:cNvPr>
          <p:cNvSpPr>
            <a:spLocks noGrp="1"/>
          </p:cNvSpPr>
          <p:nvPr>
            <p:ph type="sldNum" sz="quarter" idx="4"/>
          </p:nvPr>
        </p:nvSpPr>
        <p:spPr>
          <a:xfrm>
            <a:off x="9192000" y="6289500"/>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EB4B8DE2-A4E8-46E4-8BBF-D75455EFF32C}" type="slidenum">
              <a:rPr lang="en-US" smtClean="0"/>
              <a:pPr/>
              <a:t>‹#›</a:t>
            </a:fld>
            <a:endParaRPr lang="en-US" dirty="0"/>
          </a:p>
        </p:txBody>
      </p:sp>
      <p:sp>
        <p:nvSpPr>
          <p:cNvPr id="15" name="TextBox 14">
            <a:extLst>
              <a:ext uri="{FF2B5EF4-FFF2-40B4-BE49-F238E27FC236}">
                <a16:creationId xmlns:a16="http://schemas.microsoft.com/office/drawing/2014/main" id="{66FC8C2C-823B-4628-8350-08CF906A0E13}"/>
              </a:ext>
            </a:extLst>
          </p:cNvPr>
          <p:cNvSpPr txBox="1"/>
          <p:nvPr userDrawn="1"/>
        </p:nvSpPr>
        <p:spPr>
          <a:xfrm>
            <a:off x="4127352" y="6469959"/>
            <a:ext cx="3937296" cy="184666"/>
          </a:xfrm>
          <a:prstGeom prst="rect">
            <a:avLst/>
          </a:prstGeom>
          <a:noFill/>
        </p:spPr>
        <p:txBody>
          <a:bodyPr wrap="none" rtlCol="0">
            <a:spAutoFit/>
          </a:bodyPr>
          <a:lstStyle/>
          <a:p>
            <a:pPr algn="l"/>
            <a:r>
              <a:rPr lang="en-US" sz="600" dirty="0"/>
              <a:t>© 2022, Amazon Web Services, Inc. or its affiliates. All rights reserved. Amazon Confidential and Trademark.</a:t>
            </a:r>
          </a:p>
        </p:txBody>
      </p:sp>
      <p:grpSp>
        <p:nvGrpSpPr>
          <p:cNvPr id="7" name="グループ化 6">
            <a:extLst>
              <a:ext uri="{FF2B5EF4-FFF2-40B4-BE49-F238E27FC236}">
                <a16:creationId xmlns:a16="http://schemas.microsoft.com/office/drawing/2014/main" id="{D2048149-3F3C-982C-FF72-03083A4A56E0}"/>
              </a:ext>
            </a:extLst>
          </p:cNvPr>
          <p:cNvGrpSpPr/>
          <p:nvPr userDrawn="1"/>
        </p:nvGrpSpPr>
        <p:grpSpPr>
          <a:xfrm>
            <a:off x="336000" y="6316071"/>
            <a:ext cx="1212002" cy="338554"/>
            <a:chOff x="336000" y="6262434"/>
            <a:chExt cx="1212002" cy="338554"/>
          </a:xfrm>
        </p:grpSpPr>
        <p:pic>
          <p:nvPicPr>
            <p:cNvPr id="14" name="Picture 13">
              <a:extLst>
                <a:ext uri="{FF2B5EF4-FFF2-40B4-BE49-F238E27FC236}">
                  <a16:creationId xmlns:a16="http://schemas.microsoft.com/office/drawing/2014/main" id="{40CEBAAB-0537-4437-BC2B-6B3AE37AC4B9}"/>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336000" y="6335089"/>
              <a:ext cx="348827" cy="208700"/>
            </a:xfrm>
            <a:prstGeom prst="rect">
              <a:avLst/>
            </a:prstGeom>
          </p:spPr>
        </p:pic>
        <p:sp>
          <p:nvSpPr>
            <p:cNvPr id="16" name="TextBox 15">
              <a:extLst>
                <a:ext uri="{FF2B5EF4-FFF2-40B4-BE49-F238E27FC236}">
                  <a16:creationId xmlns:a16="http://schemas.microsoft.com/office/drawing/2014/main" id="{E85F9276-8F01-4059-A573-D0EF0286B621}"/>
                </a:ext>
              </a:extLst>
            </p:cNvPr>
            <p:cNvSpPr txBox="1"/>
            <p:nvPr userDrawn="1"/>
          </p:nvSpPr>
          <p:spPr>
            <a:xfrm>
              <a:off x="768850" y="6262434"/>
              <a:ext cx="779152" cy="338554"/>
            </a:xfrm>
            <a:prstGeom prst="rect">
              <a:avLst/>
            </a:prstGeom>
            <a:noFill/>
          </p:spPr>
          <p:txBody>
            <a:bodyPr wrap="square" lIns="0" rtlCol="0">
              <a:spAutoFit/>
            </a:bodyPr>
            <a:lstStyle/>
            <a:p>
              <a:pPr algn="l">
                <a:spcAft>
                  <a:spcPts val="0"/>
                </a:spcAft>
              </a:pPr>
              <a:r>
                <a:rPr lang="en-US" sz="800" dirty="0"/>
                <a:t>professional</a:t>
              </a:r>
            </a:p>
            <a:p>
              <a:pPr algn="l">
                <a:spcAft>
                  <a:spcPts val="0"/>
                </a:spcAft>
              </a:pPr>
              <a:r>
                <a:rPr lang="en-US" sz="800" dirty="0"/>
                <a:t>services</a:t>
              </a:r>
            </a:p>
          </p:txBody>
        </p:sp>
      </p:grpSp>
    </p:spTree>
    <p:extLst>
      <p:ext uri="{BB962C8B-B14F-4D97-AF65-F5344CB8AC3E}">
        <p14:creationId xmlns:p14="http://schemas.microsoft.com/office/powerpoint/2010/main" val="471148940"/>
      </p:ext>
    </p:extLst>
  </p:cSld>
  <p:clrMap bg1="dk1" tx1="lt1" bg2="dk2" tx2="lt2" accent1="accent1" accent2="accent2" accent3="accent3" accent4="accent4" accent5="accent5" accent6="accent6" hlink="hlink" folHlink="folHlink"/>
  <p:sldLayoutIdLst>
    <p:sldLayoutId id="2147483679" r:id="rId1"/>
    <p:sldLayoutId id="2147483654" r:id="rId2"/>
    <p:sldLayoutId id="2147483697" r:id="rId3"/>
    <p:sldLayoutId id="2147483665" r:id="rId4"/>
    <p:sldLayoutId id="2147483688" r:id="rId5"/>
    <p:sldLayoutId id="2147483656" r:id="rId6"/>
    <p:sldLayoutId id="2147483696" r:id="rId7"/>
  </p:sldLayoutIdLst>
  <p:hf hdr="0" ftr="0" dt="0"/>
  <p:txStyles>
    <p:titleStyle>
      <a:lvl1pPr algn="l" defTabSz="914400" rtl="0" eaLnBrk="1" latinLnBrk="0" hangingPunct="1">
        <a:lnSpc>
          <a:spcPct val="90000"/>
        </a:lnSpc>
        <a:spcBef>
          <a:spcPct val="0"/>
        </a:spcBef>
        <a:buNone/>
        <a:defRPr sz="3200" b="1" i="0" kern="1200" baseline="0">
          <a:solidFill>
            <a:schemeClr val="tx1"/>
          </a:solidFill>
          <a:latin typeface="Amazon Ember Display" panose="020F0603020204020204" pitchFamily="34" charset="0"/>
          <a:ea typeface="+mj-ea"/>
          <a:cs typeface="+mj-cs"/>
        </a:defRPr>
      </a:lvl1pPr>
    </p:titleStyle>
    <p:bodyStyle>
      <a:lvl1pPr marL="228600" indent="-228600" algn="l" defTabSz="914400" rtl="0" eaLnBrk="1" latinLnBrk="0" hangingPunct="1">
        <a:lnSpc>
          <a:spcPct val="90000"/>
        </a:lnSpc>
        <a:spcBef>
          <a:spcPts val="0"/>
        </a:spcBef>
        <a:spcAft>
          <a:spcPts val="1200"/>
        </a:spcAft>
        <a:buSzPct val="90000"/>
        <a:buFont typeface="Arial" panose="020B0604020202020204" pitchFamily="34" charset="0"/>
        <a:buChar char="•"/>
        <a:defRPr sz="2800" kern="1200" baseline="0">
          <a:solidFill>
            <a:schemeClr val="tx1"/>
          </a:solidFill>
          <a:latin typeface="Amazon Ember Display" panose="020F0603020204020204" pitchFamily="34" charset="0"/>
          <a:ea typeface="+mn-ea"/>
          <a:cs typeface="+mn-cs"/>
        </a:defRPr>
      </a:lvl1pPr>
      <a:lvl2pPr marL="514350" indent="-228600" algn="l" defTabSz="914400" rtl="0" eaLnBrk="1" latinLnBrk="0" hangingPunct="1">
        <a:lnSpc>
          <a:spcPct val="90000"/>
        </a:lnSpc>
        <a:spcBef>
          <a:spcPts val="0"/>
        </a:spcBef>
        <a:spcAft>
          <a:spcPts val="1200"/>
        </a:spcAft>
        <a:buSzPct val="90000"/>
        <a:buFont typeface="Wingdings" panose="05000000000000000000" pitchFamily="2" charset="2"/>
        <a:buChar char="§"/>
        <a:defRPr sz="2400" kern="1200" baseline="0">
          <a:solidFill>
            <a:schemeClr val="tx1"/>
          </a:solidFill>
          <a:latin typeface="Amazon Ember Display" panose="020F0603020204020204" pitchFamily="34" charset="0"/>
          <a:ea typeface="+mn-ea"/>
          <a:cs typeface="+mn-cs"/>
        </a:defRPr>
      </a:lvl2pPr>
      <a:lvl3pPr marL="857250" indent="-228600" algn="l" defTabSz="914400" rtl="0" eaLnBrk="1" latinLnBrk="0" hangingPunct="1">
        <a:lnSpc>
          <a:spcPct val="90000"/>
        </a:lnSpc>
        <a:spcBef>
          <a:spcPts val="0"/>
        </a:spcBef>
        <a:spcAft>
          <a:spcPts val="1200"/>
        </a:spcAft>
        <a:buFont typeface="Amazon Ember" panose="020B0603020204020204" pitchFamily="34" charset="0"/>
        <a:buChar char="–"/>
        <a:defRPr sz="2000" kern="1200" baseline="0">
          <a:solidFill>
            <a:schemeClr val="tx1"/>
          </a:solidFill>
          <a:latin typeface="Amazon Ember Display" panose="020F0603020204020204" pitchFamily="34" charset="0"/>
          <a:ea typeface="+mn-ea"/>
          <a:cs typeface="+mn-cs"/>
        </a:defRPr>
      </a:lvl3pPr>
      <a:lvl4pPr marL="103028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4pPr>
      <a:lvl5pPr marL="1201738" indent="-171450" algn="l" defTabSz="914400" rtl="0" eaLnBrk="1" latinLnBrk="0" hangingPunct="1">
        <a:lnSpc>
          <a:spcPct val="90000"/>
        </a:lnSpc>
        <a:spcBef>
          <a:spcPts val="0"/>
        </a:spcBef>
        <a:spcAft>
          <a:spcPts val="1200"/>
        </a:spcAft>
        <a:buFont typeface="Arial" panose="020B0604020202020204" pitchFamily="34" charset="0"/>
        <a:buChar char="•"/>
        <a:defRPr sz="1800" kern="1200" baseline="0">
          <a:solidFill>
            <a:schemeClr val="tx1"/>
          </a:solidFill>
          <a:latin typeface="Amazon Ember Display" panose="020F06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192" userDrawn="1">
          <p15:clr>
            <a:srgbClr val="F26B43"/>
          </p15:clr>
        </p15:guide>
        <p15:guide id="4" orient="horz" pos="3912" userDrawn="1">
          <p15:clr>
            <a:srgbClr val="F26B43"/>
          </p15:clr>
        </p15:guide>
        <p15:guide id="5" orient="horz" pos="1080" userDrawn="1">
          <p15:clr>
            <a:srgbClr val="F26B43"/>
          </p15:clr>
        </p15:guide>
        <p15:guide id="6" orient="horz" pos="57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42.png"/><Relationship Id="rId12"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0.svg"/><Relationship Id="rId5" Type="http://schemas.openxmlformats.org/officeDocument/2006/relationships/image" Target="../media/image4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9.png"/><Relationship Id="rId3" Type="http://schemas.openxmlformats.org/officeDocument/2006/relationships/image" Target="../media/image48.png"/><Relationship Id="rId7" Type="http://schemas.openxmlformats.org/officeDocument/2006/relationships/image" Target="../media/image42.png"/><Relationship Id="rId12" Type="http://schemas.openxmlformats.org/officeDocument/2006/relationships/image" Target="../media/image43.png"/><Relationship Id="rId17" Type="http://schemas.openxmlformats.org/officeDocument/2006/relationships/image" Target="../media/image55.png"/><Relationship Id="rId2" Type="http://schemas.openxmlformats.org/officeDocument/2006/relationships/image" Target="../media/image45.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3.png"/><Relationship Id="rId10" Type="http://schemas.openxmlformats.org/officeDocument/2006/relationships/image" Target="../media/image51.png"/><Relationship Id="rId4" Type="http://schemas.openxmlformats.org/officeDocument/2006/relationships/image" Target="../media/image49.svg"/><Relationship Id="rId9" Type="http://schemas.openxmlformats.org/officeDocument/2006/relationships/image" Target="../media/image50.png"/><Relationship Id="rId14" Type="http://schemas.openxmlformats.org/officeDocument/2006/relationships/image" Target="../media/image20.sv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19.png"/><Relationship Id="rId18" Type="http://schemas.openxmlformats.org/officeDocument/2006/relationships/image" Target="../media/image56.png"/><Relationship Id="rId3" Type="http://schemas.openxmlformats.org/officeDocument/2006/relationships/image" Target="../media/image48.png"/><Relationship Id="rId21" Type="http://schemas.openxmlformats.org/officeDocument/2006/relationships/image" Target="../media/image59.svg"/><Relationship Id="rId7" Type="http://schemas.openxmlformats.org/officeDocument/2006/relationships/image" Target="../media/image42.png"/><Relationship Id="rId12" Type="http://schemas.openxmlformats.org/officeDocument/2006/relationships/image" Target="../media/image43.png"/><Relationship Id="rId17" Type="http://schemas.openxmlformats.org/officeDocument/2006/relationships/image" Target="../media/image55.png"/><Relationship Id="rId2" Type="http://schemas.openxmlformats.org/officeDocument/2006/relationships/image" Target="../media/image45.png"/><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3.png"/><Relationship Id="rId23" Type="http://schemas.openxmlformats.org/officeDocument/2006/relationships/image" Target="../media/image61.svg"/><Relationship Id="rId10" Type="http://schemas.openxmlformats.org/officeDocument/2006/relationships/image" Target="../media/image51.png"/><Relationship Id="rId19" Type="http://schemas.openxmlformats.org/officeDocument/2006/relationships/image" Target="../media/image57.svg"/><Relationship Id="rId4" Type="http://schemas.openxmlformats.org/officeDocument/2006/relationships/image" Target="../media/image49.svg"/><Relationship Id="rId9" Type="http://schemas.openxmlformats.org/officeDocument/2006/relationships/image" Target="../media/image50.png"/><Relationship Id="rId14" Type="http://schemas.openxmlformats.org/officeDocument/2006/relationships/image" Target="../media/image20.svg"/><Relationship Id="rId22"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main.degdzdnf5bac1.amplifyapp.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s://aws.amazon.com/jp/builders-flash/202204/way-to-draw-architecture/?awsf.filter-name=*al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hyperlink" Target="https://aws.amazon.com/jp/solutions/implementations/multi-region-infrastructure-deployment/" TargetMode="External"/><Relationship Id="rId4" Type="http://schemas.openxmlformats.org/officeDocument/2006/relationships/hyperlink" Target="https://aws.amazon.com/jp/solutions/case-studies/moneyforwar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34" Type="http://schemas.openxmlformats.org/officeDocument/2006/relationships/image" Target="../media/image42.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sv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sv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10" Type="http://schemas.openxmlformats.org/officeDocument/2006/relationships/image" Target="../media/image18.svg"/><Relationship Id="rId19" Type="http://schemas.openxmlformats.org/officeDocument/2006/relationships/image" Target="../media/image27.png"/><Relationship Id="rId31" Type="http://schemas.openxmlformats.org/officeDocument/2006/relationships/image" Target="../media/image39.sv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png"/><Relationship Id="rId27" Type="http://schemas.openxmlformats.org/officeDocument/2006/relationships/image" Target="../media/image35.svg"/><Relationship Id="rId30" Type="http://schemas.openxmlformats.org/officeDocument/2006/relationships/image" Target="../media/image38.png"/><Relationship Id="rId8"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png"/><Relationship Id="rId7" Type="http://schemas.openxmlformats.org/officeDocument/2006/relationships/image" Target="../media/image42.png"/><Relationship Id="rId12"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20.svg"/><Relationship Id="rId5" Type="http://schemas.openxmlformats.org/officeDocument/2006/relationships/image" Target="../media/image43.png"/><Relationship Id="rId10" Type="http://schemas.openxmlformats.org/officeDocument/2006/relationships/image" Target="../media/image19.png"/><Relationship Id="rId4" Type="http://schemas.openxmlformats.org/officeDocument/2006/relationships/image" Target="../media/image12.pn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E7B-384B-42F6-9D60-4A398D05C90A}"/>
              </a:ext>
            </a:extLst>
          </p:cNvPr>
          <p:cNvSpPr>
            <a:spLocks noGrp="1"/>
          </p:cNvSpPr>
          <p:nvPr>
            <p:ph type="ctrTitle"/>
          </p:nvPr>
        </p:nvSpPr>
        <p:spPr>
          <a:xfrm>
            <a:off x="609598" y="2166922"/>
            <a:ext cx="7502402" cy="757130"/>
          </a:xfrm>
        </p:spPr>
        <p:txBody>
          <a:bodyPr/>
          <a:lstStyle/>
          <a:p>
            <a:r>
              <a:rPr lang="ja-JP" altLang="en-US">
                <a:latin typeface="Meiryo UI" panose="020B0604030504040204" pitchFamily="34" charset="-128"/>
                <a:ea typeface="Meiryo UI" panose="020B0604030504040204" pitchFamily="34" charset="-128"/>
              </a:rPr>
              <a:t>アーキテクチャ図の描き方</a:t>
            </a:r>
            <a:endParaRPr lang="en-US" dirty="0">
              <a:latin typeface="Meiryo UI" panose="020B0604030504040204" pitchFamily="34" charset="-128"/>
              <a:ea typeface="Meiryo UI" panose="020B0604030504040204" pitchFamily="34" charset="-128"/>
            </a:endParaRPr>
          </a:p>
        </p:txBody>
      </p:sp>
      <p:sp>
        <p:nvSpPr>
          <p:cNvPr id="6" name="Text Placeholder 5">
            <a:extLst>
              <a:ext uri="{FF2B5EF4-FFF2-40B4-BE49-F238E27FC236}">
                <a16:creationId xmlns:a16="http://schemas.microsoft.com/office/drawing/2014/main" id="{B5A1DB0B-5661-407D-BEA3-58B37F92E6C3}"/>
              </a:ext>
            </a:extLst>
          </p:cNvPr>
          <p:cNvSpPr>
            <a:spLocks noGrp="1"/>
          </p:cNvSpPr>
          <p:nvPr>
            <p:ph type="body" sz="quarter" idx="12"/>
          </p:nvPr>
        </p:nvSpPr>
        <p:spPr>
          <a:xfrm>
            <a:off x="609598" y="5445000"/>
            <a:ext cx="4051302" cy="629403"/>
          </a:xfrm>
        </p:spPr>
        <p:txBody>
          <a:bodyPr/>
          <a:lstStyle/>
          <a:p>
            <a:r>
              <a:rPr lang="ja-JP" altLang="en-US" sz="1800" dirty="0">
                <a:latin typeface="Meiryo UI" panose="020B0604030504040204" pitchFamily="34" charset="-128"/>
                <a:ea typeface="Meiryo UI" panose="020B0604030504040204" pitchFamily="34" charset="-128"/>
              </a:rPr>
              <a:t>アマゾンウェブサービスジャパン合同会社</a:t>
            </a:r>
            <a:endParaRPr lang="en-US" altLang="ja-JP" sz="1800" dirty="0">
              <a:latin typeface="Meiryo UI" panose="020B0604030504040204" pitchFamily="34" charset="-128"/>
              <a:ea typeface="Meiryo UI" panose="020B0604030504040204" pitchFamily="34" charset="-128"/>
            </a:endParaRPr>
          </a:p>
          <a:p>
            <a:r>
              <a:rPr lang="ja-JP" altLang="en-US" sz="1800" dirty="0">
                <a:latin typeface="Meiryo UI" panose="020B0604030504040204" pitchFamily="34" charset="-128"/>
                <a:ea typeface="Meiryo UI" panose="020B0604030504040204" pitchFamily="34" charset="-128"/>
              </a:rPr>
              <a:t>プロフェッショナルサービス本部</a:t>
            </a:r>
            <a:endParaRPr lang="en-US" sz="1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208884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264000" y="209642"/>
            <a:ext cx="10972800" cy="535531"/>
          </a:xfrm>
        </p:spPr>
        <p:txBody>
          <a:bodyPr/>
          <a:lstStyle/>
          <a:p>
            <a:r>
              <a:rPr lang="ja-JP" altLang="en-US"/>
              <a:t>縦・横の直線のみで要素間をつなぐ</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10</a:t>
            </a:fld>
            <a:endParaRPr lang="en-US"/>
          </a:p>
        </p:txBody>
      </p:sp>
      <p:sp>
        <p:nvSpPr>
          <p:cNvPr id="3" name="テキスト ボックス 2">
            <a:extLst>
              <a:ext uri="{FF2B5EF4-FFF2-40B4-BE49-F238E27FC236}">
                <a16:creationId xmlns:a16="http://schemas.microsoft.com/office/drawing/2014/main" id="{D5778522-D9F5-6A12-4DF4-C90D09D9BDFF}"/>
              </a:ext>
            </a:extLst>
          </p:cNvPr>
          <p:cNvSpPr txBox="1"/>
          <p:nvPr/>
        </p:nvSpPr>
        <p:spPr>
          <a:xfrm>
            <a:off x="264000" y="765000"/>
            <a:ext cx="11095986" cy="1015663"/>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AWS </a:t>
            </a:r>
            <a:r>
              <a:rPr lang="ja-JP" altLang="en-US" sz="2000"/>
              <a:t>内外に構成要素を配置したら、それらの間をネットワークで接続します。</a:t>
            </a:r>
            <a:br>
              <a:rPr lang="en-US" altLang="ja-JP" sz="2000" dirty="0"/>
            </a:br>
            <a:r>
              <a:rPr lang="ja-JP" altLang="en-US" sz="2000"/>
              <a:t>ネットワーク接続は基本的に線で表現します。この際、できる限り 縦・横の直線のみで要素間をつなぐことで、</a:t>
            </a:r>
            <a:br>
              <a:rPr lang="en-US" altLang="ja-JP" sz="2000" dirty="0"/>
            </a:br>
            <a:r>
              <a:rPr lang="ja-JP" altLang="en-US" sz="2000"/>
              <a:t>構成図を整理して描くことが可能です。（特に複雑な構成図の場合に効果的）</a:t>
            </a:r>
            <a:endParaRPr lang="en-US" altLang="ja-JP" sz="2000" dirty="0"/>
          </a:p>
        </p:txBody>
      </p:sp>
      <p:sp>
        <p:nvSpPr>
          <p:cNvPr id="5" name="正方形/長方形 4">
            <a:extLst>
              <a:ext uri="{FF2B5EF4-FFF2-40B4-BE49-F238E27FC236}">
                <a16:creationId xmlns:a16="http://schemas.microsoft.com/office/drawing/2014/main" id="{2AFEA2FD-FE7C-9809-C120-A144EBD446AD}"/>
              </a:ext>
            </a:extLst>
          </p:cNvPr>
          <p:cNvSpPr/>
          <p:nvPr/>
        </p:nvSpPr>
        <p:spPr>
          <a:xfrm>
            <a:off x="246799" y="1989000"/>
            <a:ext cx="11554402" cy="417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Rectangle 7">
            <a:extLst>
              <a:ext uri="{FF2B5EF4-FFF2-40B4-BE49-F238E27FC236}">
                <a16:creationId xmlns:a16="http://schemas.microsoft.com/office/drawing/2014/main" id="{5C22090E-D3E6-CC84-3B32-A69A2A799DE3}"/>
              </a:ext>
            </a:extLst>
          </p:cNvPr>
          <p:cNvSpPr/>
          <p:nvPr/>
        </p:nvSpPr>
        <p:spPr>
          <a:xfrm>
            <a:off x="390799" y="2133000"/>
            <a:ext cx="11245302" cy="3888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7" name="Graphic 9">
            <a:extLst>
              <a:ext uri="{FF2B5EF4-FFF2-40B4-BE49-F238E27FC236}">
                <a16:creationId xmlns:a16="http://schemas.microsoft.com/office/drawing/2014/main" id="{A0DFA683-6896-2F2C-463D-ACECDE919E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0799" y="2136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a:extLst>
              <a:ext uri="{FF2B5EF4-FFF2-40B4-BE49-F238E27FC236}">
                <a16:creationId xmlns:a16="http://schemas.microsoft.com/office/drawing/2014/main" id="{636A70D0-B615-2599-7B47-96B796BC49AE}"/>
              </a:ext>
            </a:extLst>
          </p:cNvPr>
          <p:cNvSpPr/>
          <p:nvPr/>
        </p:nvSpPr>
        <p:spPr>
          <a:xfrm>
            <a:off x="2085098" y="2295733"/>
            <a:ext cx="9338901" cy="358126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9" name="Graphic 25">
            <a:extLst>
              <a:ext uri="{FF2B5EF4-FFF2-40B4-BE49-F238E27FC236}">
                <a16:creationId xmlns:a16="http://schemas.microsoft.com/office/drawing/2014/main" id="{0116BBE7-0191-944B-2C62-C458E877F60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79679" y="229573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10">
            <a:extLst>
              <a:ext uri="{FF2B5EF4-FFF2-40B4-BE49-F238E27FC236}">
                <a16:creationId xmlns:a16="http://schemas.microsoft.com/office/drawing/2014/main" id="{F0A2D159-D6D2-9BB9-4498-892E04658492}"/>
              </a:ext>
            </a:extLst>
          </p:cNvPr>
          <p:cNvSpPr/>
          <p:nvPr/>
        </p:nvSpPr>
        <p:spPr>
          <a:xfrm>
            <a:off x="3288000" y="2493000"/>
            <a:ext cx="3600000" cy="3240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01</a:t>
            </a:r>
          </a:p>
        </p:txBody>
      </p:sp>
      <p:sp>
        <p:nvSpPr>
          <p:cNvPr id="11" name="Rectangle 13">
            <a:extLst>
              <a:ext uri="{FF2B5EF4-FFF2-40B4-BE49-F238E27FC236}">
                <a16:creationId xmlns:a16="http://schemas.microsoft.com/office/drawing/2014/main" id="{18BC4BAE-CEEB-D1CD-FA19-2FF942D83785}"/>
              </a:ext>
            </a:extLst>
          </p:cNvPr>
          <p:cNvSpPr/>
          <p:nvPr/>
        </p:nvSpPr>
        <p:spPr>
          <a:xfrm>
            <a:off x="555898" y="2574000"/>
            <a:ext cx="1364101" cy="3303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POP</a:t>
            </a:r>
          </a:p>
        </p:txBody>
      </p:sp>
      <p:sp>
        <p:nvSpPr>
          <p:cNvPr id="12" name="Rectangle 3">
            <a:extLst>
              <a:ext uri="{FF2B5EF4-FFF2-40B4-BE49-F238E27FC236}">
                <a16:creationId xmlns:a16="http://schemas.microsoft.com/office/drawing/2014/main" id="{B663C843-C81E-FF25-01F7-5470D2F17367}"/>
              </a:ext>
            </a:extLst>
          </p:cNvPr>
          <p:cNvSpPr/>
          <p:nvPr/>
        </p:nvSpPr>
        <p:spPr bwMode="auto">
          <a:xfrm>
            <a:off x="2408677" y="2839946"/>
            <a:ext cx="8655323" cy="274905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13" name="Graphic 9">
            <a:extLst>
              <a:ext uri="{FF2B5EF4-FFF2-40B4-BE49-F238E27FC236}">
                <a16:creationId xmlns:a16="http://schemas.microsoft.com/office/drawing/2014/main" id="{ABBF77D1-E461-6FB9-C2DF-0BB24EC6528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8678" y="283994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0">
            <a:extLst>
              <a:ext uri="{FF2B5EF4-FFF2-40B4-BE49-F238E27FC236}">
                <a16:creationId xmlns:a16="http://schemas.microsoft.com/office/drawing/2014/main" id="{436681DA-EBE0-3C0E-DBF0-07F99BAB8A2C}"/>
              </a:ext>
            </a:extLst>
          </p:cNvPr>
          <p:cNvSpPr/>
          <p:nvPr/>
        </p:nvSpPr>
        <p:spPr>
          <a:xfrm>
            <a:off x="7175520" y="2493000"/>
            <a:ext cx="3600000" cy="3240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02</a:t>
            </a:r>
          </a:p>
        </p:txBody>
      </p:sp>
      <p:sp>
        <p:nvSpPr>
          <p:cNvPr id="15" name="Rectangle 7">
            <a:extLst>
              <a:ext uri="{FF2B5EF4-FFF2-40B4-BE49-F238E27FC236}">
                <a16:creationId xmlns:a16="http://schemas.microsoft.com/office/drawing/2014/main" id="{39B66489-77EB-D8A8-224B-692EDEDA9D9B}"/>
              </a:ext>
            </a:extLst>
          </p:cNvPr>
          <p:cNvSpPr/>
          <p:nvPr/>
        </p:nvSpPr>
        <p:spPr>
          <a:xfrm>
            <a:off x="5160959" y="3033263"/>
            <a:ext cx="1583041" cy="23397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16" name="Graphic 35">
            <a:extLst>
              <a:ext uri="{FF2B5EF4-FFF2-40B4-BE49-F238E27FC236}">
                <a16:creationId xmlns:a16="http://schemas.microsoft.com/office/drawing/2014/main" id="{F88AD22A-C6CF-6427-3D03-E3FC1EFC9BA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60959" y="3031676"/>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2">
            <a:extLst>
              <a:ext uri="{FF2B5EF4-FFF2-40B4-BE49-F238E27FC236}">
                <a16:creationId xmlns:a16="http://schemas.microsoft.com/office/drawing/2014/main" id="{57354388-8836-60C9-06D5-FF135DF1C6E0}"/>
              </a:ext>
            </a:extLst>
          </p:cNvPr>
          <p:cNvSpPr/>
          <p:nvPr/>
        </p:nvSpPr>
        <p:spPr>
          <a:xfrm>
            <a:off x="3432959" y="3031675"/>
            <a:ext cx="1583041" cy="233973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18" name="Graphic 34">
            <a:extLst>
              <a:ext uri="{FF2B5EF4-FFF2-40B4-BE49-F238E27FC236}">
                <a16:creationId xmlns:a16="http://schemas.microsoft.com/office/drawing/2014/main" id="{565845F6-1AA3-3612-FDAC-6FD51F24D329}"/>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32959" y="3030088"/>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7">
            <a:extLst>
              <a:ext uri="{FF2B5EF4-FFF2-40B4-BE49-F238E27FC236}">
                <a16:creationId xmlns:a16="http://schemas.microsoft.com/office/drawing/2014/main" id="{95814CAA-9FC2-3E76-2C3D-812644B2CDA7}"/>
              </a:ext>
            </a:extLst>
          </p:cNvPr>
          <p:cNvSpPr/>
          <p:nvPr/>
        </p:nvSpPr>
        <p:spPr>
          <a:xfrm>
            <a:off x="9083009" y="3031675"/>
            <a:ext cx="1583041" cy="233973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20" name="Graphic 35">
            <a:extLst>
              <a:ext uri="{FF2B5EF4-FFF2-40B4-BE49-F238E27FC236}">
                <a16:creationId xmlns:a16="http://schemas.microsoft.com/office/drawing/2014/main" id="{3DFB322F-8B19-1C44-6B1C-CC21850DD6C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83009" y="303008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32">
            <a:extLst>
              <a:ext uri="{FF2B5EF4-FFF2-40B4-BE49-F238E27FC236}">
                <a16:creationId xmlns:a16="http://schemas.microsoft.com/office/drawing/2014/main" id="{C4BE4526-54A7-ABB1-F534-6648FDE280C7}"/>
              </a:ext>
            </a:extLst>
          </p:cNvPr>
          <p:cNvSpPr/>
          <p:nvPr/>
        </p:nvSpPr>
        <p:spPr>
          <a:xfrm>
            <a:off x="7355009" y="3030087"/>
            <a:ext cx="1583041" cy="2339737"/>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22" name="Graphic 34">
            <a:extLst>
              <a:ext uri="{FF2B5EF4-FFF2-40B4-BE49-F238E27FC236}">
                <a16:creationId xmlns:a16="http://schemas.microsoft.com/office/drawing/2014/main" id="{5B70A2C6-7A1F-9745-CB49-768B8124A8B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55009" y="3028500"/>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10">
            <a:extLst>
              <a:ext uri="{FF2B5EF4-FFF2-40B4-BE49-F238E27FC236}">
                <a16:creationId xmlns:a16="http://schemas.microsoft.com/office/drawing/2014/main" id="{4F8CD102-9A98-DDC4-25AE-4BCC2C9E59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43577" y="4054263"/>
            <a:ext cx="330200" cy="330200"/>
          </a:xfrm>
          <a:prstGeom prst="rect">
            <a:avLst/>
          </a:prstGeom>
          <a:solidFill>
            <a:schemeClr val="tx1"/>
          </a:solidFill>
          <a:ln>
            <a:noFill/>
          </a:ln>
        </p:spPr>
      </p:pic>
      <p:sp>
        <p:nvSpPr>
          <p:cNvPr id="24" name="テキスト ボックス 23">
            <a:extLst>
              <a:ext uri="{FF2B5EF4-FFF2-40B4-BE49-F238E27FC236}">
                <a16:creationId xmlns:a16="http://schemas.microsoft.com/office/drawing/2014/main" id="{465499FF-AF9A-F266-10FB-55D4CBAB8270}"/>
              </a:ext>
            </a:extLst>
          </p:cNvPr>
          <p:cNvSpPr txBox="1"/>
          <p:nvPr/>
        </p:nvSpPr>
        <p:spPr>
          <a:xfrm>
            <a:off x="2166483" y="4376068"/>
            <a:ext cx="490519" cy="369332"/>
          </a:xfrm>
          <a:prstGeom prst="rect">
            <a:avLst/>
          </a:prstGeom>
          <a:solidFill>
            <a:schemeClr val="tx1"/>
          </a:solid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Internet</a:t>
            </a:r>
          </a:p>
          <a:p>
            <a:pPr algn="ctr"/>
            <a:r>
              <a:rPr kumimoji="1" lang="en-US" altLang="ja-JP" sz="900" dirty="0">
                <a:solidFill>
                  <a:schemeClr val="bg1"/>
                </a:solidFill>
                <a:latin typeface="Meiryo" panose="020B0604030504040204" pitchFamily="34" charset="-128"/>
                <a:ea typeface="Meiryo" panose="020B0604030504040204" pitchFamily="34" charset="-128"/>
              </a:rPr>
              <a:t>Gateway</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25" name="グラフィックス 24">
            <a:extLst>
              <a:ext uri="{FF2B5EF4-FFF2-40B4-BE49-F238E27FC236}">
                <a16:creationId xmlns:a16="http://schemas.microsoft.com/office/drawing/2014/main" id="{749E47D0-B046-1DC1-8A09-C7A436E9908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53265" y="3501000"/>
            <a:ext cx="432000" cy="432000"/>
          </a:xfrm>
          <a:prstGeom prst="rect">
            <a:avLst/>
          </a:prstGeom>
        </p:spPr>
      </p:pic>
      <p:sp>
        <p:nvSpPr>
          <p:cNvPr id="26" name="テキスト ボックス 25">
            <a:extLst>
              <a:ext uri="{FF2B5EF4-FFF2-40B4-BE49-F238E27FC236}">
                <a16:creationId xmlns:a16="http://schemas.microsoft.com/office/drawing/2014/main" id="{63F121FD-6AA8-0346-0E85-7251A733F54F}"/>
              </a:ext>
            </a:extLst>
          </p:cNvPr>
          <p:cNvSpPr txBox="1"/>
          <p:nvPr/>
        </p:nvSpPr>
        <p:spPr>
          <a:xfrm>
            <a:off x="5859459" y="3919805"/>
            <a:ext cx="219612"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EC2</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27" name="グラフィックス 26">
            <a:extLst>
              <a:ext uri="{FF2B5EF4-FFF2-40B4-BE49-F238E27FC236}">
                <a16:creationId xmlns:a16="http://schemas.microsoft.com/office/drawing/2014/main" id="{3B2050C7-9ED0-AEDF-1CB0-D070717AC10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327890" y="4579363"/>
            <a:ext cx="432000" cy="432000"/>
          </a:xfrm>
          <a:prstGeom prst="rect">
            <a:avLst/>
          </a:prstGeom>
        </p:spPr>
      </p:pic>
      <p:sp>
        <p:nvSpPr>
          <p:cNvPr id="28" name="テキスト ボックス 27">
            <a:extLst>
              <a:ext uri="{FF2B5EF4-FFF2-40B4-BE49-F238E27FC236}">
                <a16:creationId xmlns:a16="http://schemas.microsoft.com/office/drawing/2014/main" id="{009AFE48-5871-0504-2131-42731459FB6B}"/>
              </a:ext>
            </a:extLst>
          </p:cNvPr>
          <p:cNvSpPr txBox="1"/>
          <p:nvPr/>
        </p:nvSpPr>
        <p:spPr>
          <a:xfrm>
            <a:off x="5424466" y="4998168"/>
            <a:ext cx="2388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29" name="Graphic 6">
            <a:extLst>
              <a:ext uri="{FF2B5EF4-FFF2-40B4-BE49-F238E27FC236}">
                <a16:creationId xmlns:a16="http://schemas.microsoft.com/office/drawing/2014/main" id="{A6F30B71-E5AE-089B-38E4-882B4E9E91A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4010098" y="40033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テキスト ボックス 29">
            <a:extLst>
              <a:ext uri="{FF2B5EF4-FFF2-40B4-BE49-F238E27FC236}">
                <a16:creationId xmlns:a16="http://schemas.microsoft.com/office/drawing/2014/main" id="{AE290283-E2CF-874E-8DE5-F18CCF40B633}"/>
              </a:ext>
            </a:extLst>
          </p:cNvPr>
          <p:cNvSpPr txBox="1"/>
          <p:nvPr/>
        </p:nvSpPr>
        <p:spPr>
          <a:xfrm>
            <a:off x="4120300" y="4425517"/>
            <a:ext cx="21159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ELB</a:t>
            </a:r>
            <a:endParaRPr kumimoji="1" lang="ja-JP" altLang="en-US" sz="900" dirty="0">
              <a:solidFill>
                <a:schemeClr val="bg1"/>
              </a:solidFill>
              <a:latin typeface="Meiryo" panose="020B0604030504040204" pitchFamily="34" charset="-128"/>
              <a:ea typeface="Meiryo" panose="020B0604030504040204" pitchFamily="34" charset="-128"/>
            </a:endParaRPr>
          </a:p>
        </p:txBody>
      </p:sp>
      <p:cxnSp>
        <p:nvCxnSpPr>
          <p:cNvPr id="34" name="直線コネクタ 33">
            <a:extLst>
              <a:ext uri="{FF2B5EF4-FFF2-40B4-BE49-F238E27FC236}">
                <a16:creationId xmlns:a16="http://schemas.microsoft.com/office/drawing/2014/main" id="{2B55B707-DB43-106E-B779-737CB6FB0965}"/>
              </a:ext>
            </a:extLst>
          </p:cNvPr>
          <p:cNvCxnSpPr/>
          <p:nvPr/>
        </p:nvCxnSpPr>
        <p:spPr>
          <a:xfrm>
            <a:off x="2573777" y="4219363"/>
            <a:ext cx="1436321" cy="0"/>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50EA94D0-D6BE-D434-2471-5C9B4536AD1D}"/>
              </a:ext>
            </a:extLst>
          </p:cNvPr>
          <p:cNvCxnSpPr>
            <a:cxnSpLocks/>
          </p:cNvCxnSpPr>
          <p:nvPr/>
        </p:nvCxnSpPr>
        <p:spPr>
          <a:xfrm>
            <a:off x="4226098" y="3717000"/>
            <a:ext cx="1527167" cy="0"/>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B7C8DDC4-F347-6BDF-1C96-39C3688DA857}"/>
              </a:ext>
            </a:extLst>
          </p:cNvPr>
          <p:cNvCxnSpPr>
            <a:cxnSpLocks/>
            <a:stCxn id="29" idx="0"/>
          </p:cNvCxnSpPr>
          <p:nvPr/>
        </p:nvCxnSpPr>
        <p:spPr>
          <a:xfrm flipV="1">
            <a:off x="4226098" y="3717000"/>
            <a:ext cx="0" cy="286363"/>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19603C2-CA57-8824-DEB4-C9A085633E9A}"/>
              </a:ext>
            </a:extLst>
          </p:cNvPr>
          <p:cNvCxnSpPr>
            <a:cxnSpLocks/>
            <a:endCxn id="26" idx="0"/>
          </p:cNvCxnSpPr>
          <p:nvPr/>
        </p:nvCxnSpPr>
        <p:spPr>
          <a:xfrm flipV="1">
            <a:off x="5969265" y="3919805"/>
            <a:ext cx="0" cy="299558"/>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6DF512E5-2BF5-DA7D-A86A-64FAF68C3F40}"/>
              </a:ext>
            </a:extLst>
          </p:cNvPr>
          <p:cNvCxnSpPr>
            <a:cxnSpLocks/>
            <a:stCxn id="27" idx="0"/>
          </p:cNvCxnSpPr>
          <p:nvPr/>
        </p:nvCxnSpPr>
        <p:spPr>
          <a:xfrm flipV="1">
            <a:off x="5543890" y="4219363"/>
            <a:ext cx="0" cy="36000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AC4B6DA0-4B7B-B5C0-8B9E-31E12DEA4ED0}"/>
              </a:ext>
            </a:extLst>
          </p:cNvPr>
          <p:cNvCxnSpPr>
            <a:cxnSpLocks/>
          </p:cNvCxnSpPr>
          <p:nvPr/>
        </p:nvCxnSpPr>
        <p:spPr>
          <a:xfrm>
            <a:off x="5543890" y="4219363"/>
            <a:ext cx="425375"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pic>
        <p:nvPicPr>
          <p:cNvPr id="63" name="グラフィックス 62">
            <a:extLst>
              <a:ext uri="{FF2B5EF4-FFF2-40B4-BE49-F238E27FC236}">
                <a16:creationId xmlns:a16="http://schemas.microsoft.com/office/drawing/2014/main" id="{BD88A0EA-DFDA-7BD9-C682-A01D45A441D6}"/>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79900" y="4579363"/>
            <a:ext cx="432000" cy="432000"/>
          </a:xfrm>
          <a:prstGeom prst="rect">
            <a:avLst/>
          </a:prstGeom>
        </p:spPr>
      </p:pic>
      <p:sp>
        <p:nvSpPr>
          <p:cNvPr id="64" name="テキスト ボックス 63">
            <a:extLst>
              <a:ext uri="{FF2B5EF4-FFF2-40B4-BE49-F238E27FC236}">
                <a16:creationId xmlns:a16="http://schemas.microsoft.com/office/drawing/2014/main" id="{6AE3DE6E-49D8-9E8D-D0C5-E55A029BFD63}"/>
              </a:ext>
            </a:extLst>
          </p:cNvPr>
          <p:cNvSpPr txBox="1"/>
          <p:nvPr/>
        </p:nvSpPr>
        <p:spPr>
          <a:xfrm>
            <a:off x="6096326" y="4998168"/>
            <a:ext cx="3991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Replica</a:t>
            </a:r>
            <a:endParaRPr kumimoji="1" lang="ja-JP" altLang="en-US" sz="900" dirty="0">
              <a:solidFill>
                <a:schemeClr val="bg1"/>
              </a:solidFill>
              <a:latin typeface="Meiryo" panose="020B0604030504040204" pitchFamily="34" charset="-128"/>
              <a:ea typeface="Meiryo" panose="020B0604030504040204" pitchFamily="34" charset="-128"/>
            </a:endParaRPr>
          </a:p>
        </p:txBody>
      </p:sp>
      <p:cxnSp>
        <p:nvCxnSpPr>
          <p:cNvPr id="65" name="直線コネクタ 64">
            <a:extLst>
              <a:ext uri="{FF2B5EF4-FFF2-40B4-BE49-F238E27FC236}">
                <a16:creationId xmlns:a16="http://schemas.microsoft.com/office/drawing/2014/main" id="{5EEF3A8D-A43C-1AE9-3BBD-8C42CAA42175}"/>
              </a:ext>
            </a:extLst>
          </p:cNvPr>
          <p:cNvCxnSpPr>
            <a:cxnSpLocks/>
          </p:cNvCxnSpPr>
          <p:nvPr/>
        </p:nvCxnSpPr>
        <p:spPr>
          <a:xfrm>
            <a:off x="5759890" y="4795363"/>
            <a:ext cx="320010"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pic>
        <p:nvPicPr>
          <p:cNvPr id="69" name="グラフィックス 68">
            <a:extLst>
              <a:ext uri="{FF2B5EF4-FFF2-40B4-BE49-F238E27FC236}">
                <a16:creationId xmlns:a16="http://schemas.microsoft.com/office/drawing/2014/main" id="{354EC42C-153E-5A39-BCCF-4917E07B7C7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693475" y="3501000"/>
            <a:ext cx="432000" cy="432000"/>
          </a:xfrm>
          <a:prstGeom prst="rect">
            <a:avLst/>
          </a:prstGeom>
        </p:spPr>
      </p:pic>
      <p:sp>
        <p:nvSpPr>
          <p:cNvPr id="70" name="テキスト ボックス 69">
            <a:extLst>
              <a:ext uri="{FF2B5EF4-FFF2-40B4-BE49-F238E27FC236}">
                <a16:creationId xmlns:a16="http://schemas.microsoft.com/office/drawing/2014/main" id="{8B4C3726-C69D-2BEE-D76F-1DF2208B5EB0}"/>
              </a:ext>
            </a:extLst>
          </p:cNvPr>
          <p:cNvSpPr txBox="1"/>
          <p:nvPr/>
        </p:nvSpPr>
        <p:spPr>
          <a:xfrm>
            <a:off x="9799669" y="3919805"/>
            <a:ext cx="219612"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EC2</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71" name="グラフィックス 70">
            <a:extLst>
              <a:ext uri="{FF2B5EF4-FFF2-40B4-BE49-F238E27FC236}">
                <a16:creationId xmlns:a16="http://schemas.microsoft.com/office/drawing/2014/main" id="{DAD59B04-CBB6-1455-D559-298C2308F05F}"/>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268100" y="4425517"/>
            <a:ext cx="432000" cy="432000"/>
          </a:xfrm>
          <a:prstGeom prst="rect">
            <a:avLst/>
          </a:prstGeom>
        </p:spPr>
      </p:pic>
      <p:sp>
        <p:nvSpPr>
          <p:cNvPr id="72" name="テキスト ボックス 71">
            <a:extLst>
              <a:ext uri="{FF2B5EF4-FFF2-40B4-BE49-F238E27FC236}">
                <a16:creationId xmlns:a16="http://schemas.microsoft.com/office/drawing/2014/main" id="{9D2704E4-4DDA-A51C-F00A-D545AD9254F9}"/>
              </a:ext>
            </a:extLst>
          </p:cNvPr>
          <p:cNvSpPr txBox="1"/>
          <p:nvPr/>
        </p:nvSpPr>
        <p:spPr>
          <a:xfrm>
            <a:off x="9364676" y="4844322"/>
            <a:ext cx="2388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73" name="Graphic 6">
            <a:extLst>
              <a:ext uri="{FF2B5EF4-FFF2-40B4-BE49-F238E27FC236}">
                <a16:creationId xmlns:a16="http://schemas.microsoft.com/office/drawing/2014/main" id="{96F45EAB-DE33-D71F-47AE-03E21D50D3B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8370214" y="396723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テキスト ボックス 73">
            <a:extLst>
              <a:ext uri="{FF2B5EF4-FFF2-40B4-BE49-F238E27FC236}">
                <a16:creationId xmlns:a16="http://schemas.microsoft.com/office/drawing/2014/main" id="{974300C0-5215-BAAC-7042-1B65180D5C1C}"/>
              </a:ext>
            </a:extLst>
          </p:cNvPr>
          <p:cNvSpPr txBox="1"/>
          <p:nvPr/>
        </p:nvSpPr>
        <p:spPr>
          <a:xfrm>
            <a:off x="8480416" y="4389388"/>
            <a:ext cx="21159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ELB</a:t>
            </a:r>
            <a:endParaRPr kumimoji="1" lang="ja-JP" altLang="en-US" sz="900" dirty="0">
              <a:solidFill>
                <a:schemeClr val="bg1"/>
              </a:solidFill>
              <a:latin typeface="Meiryo" panose="020B0604030504040204" pitchFamily="34" charset="-128"/>
              <a:ea typeface="Meiryo" panose="020B0604030504040204" pitchFamily="34" charset="-128"/>
            </a:endParaRPr>
          </a:p>
        </p:txBody>
      </p:sp>
      <p:cxnSp>
        <p:nvCxnSpPr>
          <p:cNvPr id="75" name="直線コネクタ 74">
            <a:extLst>
              <a:ext uri="{FF2B5EF4-FFF2-40B4-BE49-F238E27FC236}">
                <a16:creationId xmlns:a16="http://schemas.microsoft.com/office/drawing/2014/main" id="{C8F31892-680F-3232-CD16-7FD797FC7ED3}"/>
              </a:ext>
            </a:extLst>
          </p:cNvPr>
          <p:cNvCxnSpPr>
            <a:cxnSpLocks/>
            <a:stCxn id="73" idx="3"/>
            <a:endCxn id="69" idx="1"/>
          </p:cNvCxnSpPr>
          <p:nvPr/>
        </p:nvCxnSpPr>
        <p:spPr>
          <a:xfrm flipV="1">
            <a:off x="8802214" y="3717000"/>
            <a:ext cx="891261" cy="466234"/>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E3FAF3FB-D55C-8466-F795-16C77ADD0AE2}"/>
              </a:ext>
            </a:extLst>
          </p:cNvPr>
          <p:cNvCxnSpPr>
            <a:cxnSpLocks/>
            <a:stCxn id="71" idx="0"/>
            <a:endCxn id="70" idx="0"/>
          </p:cNvCxnSpPr>
          <p:nvPr/>
        </p:nvCxnSpPr>
        <p:spPr>
          <a:xfrm flipV="1">
            <a:off x="9484100" y="3919805"/>
            <a:ext cx="425375" cy="505712"/>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pic>
        <p:nvPicPr>
          <p:cNvPr id="80" name="グラフィックス 79">
            <a:extLst>
              <a:ext uri="{FF2B5EF4-FFF2-40B4-BE49-F238E27FC236}">
                <a16:creationId xmlns:a16="http://schemas.microsoft.com/office/drawing/2014/main" id="{19FFE3AB-A40C-092C-2C88-BA95C5125F2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020110" y="4656349"/>
            <a:ext cx="432000" cy="432000"/>
          </a:xfrm>
          <a:prstGeom prst="rect">
            <a:avLst/>
          </a:prstGeom>
        </p:spPr>
      </p:pic>
      <p:sp>
        <p:nvSpPr>
          <p:cNvPr id="81" name="テキスト ボックス 80">
            <a:extLst>
              <a:ext uri="{FF2B5EF4-FFF2-40B4-BE49-F238E27FC236}">
                <a16:creationId xmlns:a16="http://schemas.microsoft.com/office/drawing/2014/main" id="{359B4C53-8D93-973D-06B0-9E9CE0ECF383}"/>
              </a:ext>
            </a:extLst>
          </p:cNvPr>
          <p:cNvSpPr txBox="1"/>
          <p:nvPr/>
        </p:nvSpPr>
        <p:spPr>
          <a:xfrm>
            <a:off x="10036536" y="5075154"/>
            <a:ext cx="3991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Replica</a:t>
            </a:r>
            <a:endParaRPr kumimoji="1" lang="ja-JP" altLang="en-US" sz="900" dirty="0">
              <a:solidFill>
                <a:schemeClr val="bg1"/>
              </a:solidFill>
              <a:latin typeface="Meiryo" panose="020B0604030504040204" pitchFamily="34" charset="-128"/>
              <a:ea typeface="Meiryo" panose="020B0604030504040204" pitchFamily="34" charset="-128"/>
            </a:endParaRPr>
          </a:p>
        </p:txBody>
      </p:sp>
      <p:cxnSp>
        <p:nvCxnSpPr>
          <p:cNvPr id="82" name="直線コネクタ 81">
            <a:extLst>
              <a:ext uri="{FF2B5EF4-FFF2-40B4-BE49-F238E27FC236}">
                <a16:creationId xmlns:a16="http://schemas.microsoft.com/office/drawing/2014/main" id="{63C9E4F9-B228-4224-2FD5-1D4504E40F9D}"/>
              </a:ext>
            </a:extLst>
          </p:cNvPr>
          <p:cNvCxnSpPr>
            <a:cxnSpLocks/>
            <a:stCxn id="71" idx="3"/>
            <a:endCxn id="80" idx="1"/>
          </p:cNvCxnSpPr>
          <p:nvPr/>
        </p:nvCxnSpPr>
        <p:spPr>
          <a:xfrm>
            <a:off x="9700100" y="4641517"/>
            <a:ext cx="320010" cy="230832"/>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BD07FF12-D5C1-F1A1-484B-7C9553EB1F75}"/>
              </a:ext>
            </a:extLst>
          </p:cNvPr>
          <p:cNvSpPr txBox="1"/>
          <p:nvPr/>
        </p:nvSpPr>
        <p:spPr>
          <a:xfrm>
            <a:off x="4377465" y="5378514"/>
            <a:ext cx="1408760" cy="461665"/>
          </a:xfrm>
          <a:prstGeom prst="rect">
            <a:avLst/>
          </a:prstGeom>
          <a:solidFill>
            <a:schemeClr val="tx1"/>
          </a:solidFill>
        </p:spPr>
        <p:txBody>
          <a:bodyPr wrap="square" lIns="0" rIns="0" rtlCol="0">
            <a:spAutoFit/>
          </a:bodyPr>
          <a:lstStyle/>
          <a:p>
            <a:pPr algn="ctr"/>
            <a:r>
              <a:rPr kumimoji="1" lang="ja-JP" altLang="en-US" sz="2400" b="1">
                <a:solidFill>
                  <a:srgbClr val="0070C0"/>
                </a:solidFill>
                <a:latin typeface="Meiryo" panose="020B0604030504040204" pitchFamily="34" charset="-128"/>
                <a:ea typeface="Meiryo" panose="020B0604030504040204" pitchFamily="34" charset="-128"/>
              </a:rPr>
              <a:t>◎</a:t>
            </a:r>
            <a:r>
              <a:rPr kumimoji="1" lang="ja-JP" altLang="en-US" sz="1200" b="1">
                <a:solidFill>
                  <a:srgbClr val="0070C0"/>
                </a:solidFill>
                <a:latin typeface="Meiryo" panose="020B0604030504040204" pitchFamily="34" charset="-128"/>
                <a:ea typeface="Meiryo" panose="020B0604030504040204" pitchFamily="34" charset="-128"/>
              </a:rPr>
              <a:t> </a:t>
            </a:r>
            <a:r>
              <a:rPr kumimoji="1" lang="en-US" altLang="ja-JP" sz="2400" b="1" dirty="0">
                <a:solidFill>
                  <a:srgbClr val="0070C0"/>
                </a:solidFill>
                <a:latin typeface="Meiryo" panose="020B0604030504040204" pitchFamily="34" charset="-128"/>
                <a:ea typeface="Meiryo" panose="020B0604030504040204" pitchFamily="34" charset="-128"/>
              </a:rPr>
              <a:t>Good</a:t>
            </a:r>
            <a:endParaRPr kumimoji="1" lang="ja-JP" altLang="en-US" sz="2400" b="1" dirty="0">
              <a:solidFill>
                <a:srgbClr val="0070C0"/>
              </a:solidFill>
              <a:latin typeface="Meiryo" panose="020B0604030504040204" pitchFamily="34" charset="-128"/>
              <a:ea typeface="Meiryo" panose="020B0604030504040204" pitchFamily="34" charset="-128"/>
            </a:endParaRPr>
          </a:p>
        </p:txBody>
      </p:sp>
      <p:sp>
        <p:nvSpPr>
          <p:cNvPr id="89" name="テキスト ボックス 88">
            <a:extLst>
              <a:ext uri="{FF2B5EF4-FFF2-40B4-BE49-F238E27FC236}">
                <a16:creationId xmlns:a16="http://schemas.microsoft.com/office/drawing/2014/main" id="{6100CE93-B0E3-518A-2442-AA52C7DB1712}"/>
              </a:ext>
            </a:extLst>
          </p:cNvPr>
          <p:cNvSpPr txBox="1"/>
          <p:nvPr/>
        </p:nvSpPr>
        <p:spPr>
          <a:xfrm>
            <a:off x="8554732" y="5378514"/>
            <a:ext cx="841577" cy="461665"/>
          </a:xfrm>
          <a:prstGeom prst="rect">
            <a:avLst/>
          </a:prstGeom>
          <a:solidFill>
            <a:schemeClr val="tx1"/>
          </a:solidFill>
        </p:spPr>
        <p:txBody>
          <a:bodyPr wrap="none" lIns="0" rIns="0" rtlCol="0">
            <a:spAutoFit/>
          </a:bodyPr>
          <a:lstStyle/>
          <a:p>
            <a:pPr algn="ctr"/>
            <a:r>
              <a:rPr kumimoji="1" lang="ja-JP" altLang="en-US" sz="2400" b="1">
                <a:solidFill>
                  <a:srgbClr val="FF0000"/>
                </a:solidFill>
                <a:latin typeface="Meiryo" panose="020B0604030504040204" pitchFamily="34" charset="-128"/>
                <a:ea typeface="Meiryo" panose="020B0604030504040204" pitchFamily="34" charset="-128"/>
              </a:rPr>
              <a:t>✖️ </a:t>
            </a:r>
            <a:r>
              <a:rPr kumimoji="1" lang="en-US" altLang="ja-JP" sz="2400" b="1" dirty="0">
                <a:solidFill>
                  <a:srgbClr val="FF0000"/>
                </a:solidFill>
                <a:latin typeface="Meiryo" panose="020B0604030504040204" pitchFamily="34" charset="-128"/>
                <a:ea typeface="Meiryo" panose="020B0604030504040204" pitchFamily="34" charset="-128"/>
              </a:rPr>
              <a:t>NG</a:t>
            </a:r>
            <a:endParaRPr kumimoji="1" lang="ja-JP" altLang="en-US" sz="2400" b="1" dirty="0">
              <a:solidFill>
                <a:srgbClr val="FF00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26449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84EC1EC-4EA9-45A4-A35C-0F0D072BBB93}"/>
              </a:ext>
            </a:extLst>
          </p:cNvPr>
          <p:cNvSpPr>
            <a:spLocks noGrp="1"/>
          </p:cNvSpPr>
          <p:nvPr>
            <p:ph type="title"/>
          </p:nvPr>
        </p:nvSpPr>
        <p:spPr>
          <a:xfrm>
            <a:off x="480000" y="3078133"/>
            <a:ext cx="11592000" cy="701731"/>
          </a:xfrm>
        </p:spPr>
        <p:txBody>
          <a:bodyPr/>
          <a:lstStyle/>
          <a:p>
            <a:r>
              <a:rPr kumimoji="1" lang="ja-JP" altLang="en-US" sz="4400"/>
              <a:t>全体アーキテクチャ図の記載手順</a:t>
            </a:r>
            <a:r>
              <a:rPr kumimoji="1" lang="en-US" altLang="ja-JP" sz="4400" dirty="0"/>
              <a:t>(</a:t>
            </a:r>
            <a:r>
              <a:rPr kumimoji="1" lang="ja-JP" altLang="en-US" sz="4400"/>
              <a:t>例</a:t>
            </a:r>
            <a:r>
              <a:rPr kumimoji="1" lang="en-US" altLang="ja-JP" sz="4400" dirty="0"/>
              <a:t>)</a:t>
            </a:r>
            <a:endParaRPr kumimoji="1" lang="ja-JP" altLang="en-US" sz="4400" dirty="0"/>
          </a:p>
        </p:txBody>
      </p:sp>
      <p:sp>
        <p:nvSpPr>
          <p:cNvPr id="3" name="スライド番号プレースホルダー 2">
            <a:extLst>
              <a:ext uri="{FF2B5EF4-FFF2-40B4-BE49-F238E27FC236}">
                <a16:creationId xmlns:a16="http://schemas.microsoft.com/office/drawing/2014/main" id="{5D83389E-4DA4-4F41-850F-462F089AA4B9}"/>
              </a:ext>
            </a:extLst>
          </p:cNvPr>
          <p:cNvSpPr>
            <a:spLocks noGrp="1"/>
          </p:cNvSpPr>
          <p:nvPr>
            <p:ph type="sldNum" sz="quarter" idx="4"/>
          </p:nvPr>
        </p:nvSpPr>
        <p:spPr>
          <a:xfrm>
            <a:off x="9192000" y="6289500"/>
            <a:ext cx="2743200" cy="365125"/>
          </a:xfrm>
        </p:spPr>
        <p:txBody>
          <a:bodyPr/>
          <a:lstStyle/>
          <a:p>
            <a:fld id="{EB4B8DE2-A4E8-46E4-8BBF-D75455EFF32C}" type="slidenum">
              <a:rPr lang="en-US" smtClean="0"/>
              <a:pPr/>
              <a:t>11</a:t>
            </a:fld>
            <a:endParaRPr lang="en-US"/>
          </a:p>
        </p:txBody>
      </p:sp>
    </p:spTree>
    <p:extLst>
      <p:ext uri="{BB962C8B-B14F-4D97-AF65-F5344CB8AC3E}">
        <p14:creationId xmlns:p14="http://schemas.microsoft.com/office/powerpoint/2010/main" val="1138500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Step 1. </a:t>
            </a:r>
            <a:r>
              <a:rPr lang="en-US" dirty="0" err="1">
                <a:ea typeface="Meiryo UI" panose="020B0604030504040204" pitchFamily="34" charset="-128"/>
              </a:rPr>
              <a:t>要件・設計方針を整理する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12</a:t>
            </a:fld>
            <a:endParaRPr lang="en-US"/>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8661025" cy="1938992"/>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t>実プロジェクトの場合、要件定義書や基本設計書の内容を読み込み、</a:t>
            </a:r>
            <a:br>
              <a:rPr lang="en-US" altLang="ja-JP" sz="2000" dirty="0"/>
            </a:br>
            <a:r>
              <a:rPr lang="ja-JP" altLang="en-US" sz="2000"/>
              <a:t>アーキテクチャ図に記載が必要なサービスを整理します。</a:t>
            </a:r>
            <a:endParaRPr lang="en-US" altLang="ja-JP" sz="2000" dirty="0"/>
          </a:p>
          <a:p>
            <a:pPr algn="l"/>
            <a:r>
              <a:rPr lang="ja-JP" altLang="en-US" sz="2000"/>
              <a:t>　　</a:t>
            </a:r>
            <a:r>
              <a:rPr lang="en-US" altLang="ja-JP" sz="2000" dirty="0"/>
              <a:t>※</a:t>
            </a:r>
            <a:r>
              <a:rPr lang="ja-JP" altLang="en-US" sz="2000"/>
              <a:t>本ブートキャンプの場合、要件・設計マトリクスの内容をまとめることで代替します。</a:t>
            </a:r>
            <a:endParaRPr lang="en-US" altLang="ja-JP" sz="2000" dirty="0"/>
          </a:p>
          <a:p>
            <a:pPr algn="l"/>
            <a:endParaRPr lang="en-US" altLang="ja-JP" sz="2000" dirty="0"/>
          </a:p>
          <a:p>
            <a:pPr algn="l"/>
            <a:endParaRPr kumimoji="1" lang="en-US" altLang="ja-JP" sz="2000" dirty="0">
              <a:solidFill>
                <a:srgbClr val="FFFF00"/>
              </a:solidFill>
              <a:latin typeface="Meiryo" panose="020B0604030504040204" pitchFamily="34" charset="-128"/>
              <a:ea typeface="Meiryo" panose="020B0604030504040204" pitchFamily="34" charset="-128"/>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94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Step </a:t>
            </a:r>
            <a:r>
              <a:rPr lang="en-US" altLang="ja-JP" dirty="0">
                <a:ea typeface="Meiryo UI" panose="020B0604030504040204" pitchFamily="34" charset="-128"/>
              </a:rPr>
              <a:t>2</a:t>
            </a:r>
            <a:r>
              <a:rPr lang="en-US" dirty="0">
                <a:ea typeface="Meiryo UI" panose="020B0604030504040204" pitchFamily="34" charset="-128"/>
              </a:rPr>
              <a:t>. </a:t>
            </a:r>
            <a:r>
              <a:rPr lang="en-US" altLang="ja-JP" dirty="0"/>
              <a:t>AWS Account / Region / VPC </a:t>
            </a:r>
            <a:r>
              <a:rPr lang="ja-JP" altLang="en-US"/>
              <a:t>を配置する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13</a:t>
            </a:fld>
            <a:endParaRPr lang="en-US"/>
          </a:p>
        </p:txBody>
      </p:sp>
      <p:sp>
        <p:nvSpPr>
          <p:cNvPr id="3" name="正方形/長方形 2">
            <a:extLst>
              <a:ext uri="{FF2B5EF4-FFF2-40B4-BE49-F238E27FC236}">
                <a16:creationId xmlns:a16="http://schemas.microsoft.com/office/drawing/2014/main" id="{8E8C0997-2396-3003-7DDB-5ABD97D37038}"/>
              </a:ext>
            </a:extLst>
          </p:cNvPr>
          <p:cNvSpPr/>
          <p:nvPr/>
        </p:nvSpPr>
        <p:spPr>
          <a:xfrm>
            <a:off x="246798" y="909000"/>
            <a:ext cx="11609201" cy="532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 name="Rectangle 7">
            <a:extLst>
              <a:ext uri="{FF2B5EF4-FFF2-40B4-BE49-F238E27FC236}">
                <a16:creationId xmlns:a16="http://schemas.microsoft.com/office/drawing/2014/main" id="{2E32A852-312D-2723-4D28-C77ABFA86797}"/>
              </a:ext>
            </a:extLst>
          </p:cNvPr>
          <p:cNvSpPr/>
          <p:nvPr/>
        </p:nvSpPr>
        <p:spPr>
          <a:xfrm>
            <a:off x="1704000" y="1053000"/>
            <a:ext cx="9936000" cy="5040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ysClr val="windowText" lastClr="000000"/>
              </a:solidFill>
              <a:latin typeface="Arial" panose="020B0604020202020204" pitchFamily="34" charset="0"/>
              <a:cs typeface="Arial" panose="020B0604020202020204" pitchFamily="34" charset="0"/>
            </a:endParaRPr>
          </a:p>
        </p:txBody>
      </p:sp>
      <p:pic>
        <p:nvPicPr>
          <p:cNvPr id="6" name="Graphic 9">
            <a:extLst>
              <a:ext uri="{FF2B5EF4-FFF2-40B4-BE49-F238E27FC236}">
                <a16:creationId xmlns:a16="http://schemas.microsoft.com/office/drawing/2014/main" id="{07C89289-74DF-4E70-4956-7656EF6E726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04000" y="1056175"/>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BB39102-67EE-FA4D-D215-C55F02835737}"/>
              </a:ext>
            </a:extLst>
          </p:cNvPr>
          <p:cNvSpPr/>
          <p:nvPr/>
        </p:nvSpPr>
        <p:spPr>
          <a:xfrm>
            <a:off x="2034200" y="1269000"/>
            <a:ext cx="9338901" cy="4680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rgbClr val="5B9CD5"/>
              </a:solidFill>
              <a:latin typeface="Arial" panose="020B0604020202020204" pitchFamily="34" charset="0"/>
              <a:cs typeface="Arial" panose="020B0604020202020204" pitchFamily="34" charset="0"/>
            </a:endParaRPr>
          </a:p>
        </p:txBody>
      </p:sp>
      <p:pic>
        <p:nvPicPr>
          <p:cNvPr id="10" name="Graphic 25">
            <a:extLst>
              <a:ext uri="{FF2B5EF4-FFF2-40B4-BE49-F238E27FC236}">
                <a16:creationId xmlns:a16="http://schemas.microsoft.com/office/drawing/2014/main" id="{5CC2371A-732D-24F0-9FCC-A9FB50B3F7C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28781" y="1269000"/>
            <a:ext cx="254905" cy="2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61AF473B-1187-08FA-B552-8EF4B4B684A7}"/>
              </a:ext>
            </a:extLst>
          </p:cNvPr>
          <p:cNvSpPr/>
          <p:nvPr/>
        </p:nvSpPr>
        <p:spPr bwMode="auto">
          <a:xfrm>
            <a:off x="3107355" y="1562588"/>
            <a:ext cx="7518645" cy="424241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1E8900"/>
              </a:solidFill>
              <a:latin typeface="Arial" panose="020B0604020202020204" pitchFamily="34" charset="0"/>
              <a:cs typeface="Arial" panose="020B0604020202020204" pitchFamily="34" charset="0"/>
            </a:endParaRPr>
          </a:p>
        </p:txBody>
      </p:sp>
      <p:pic>
        <p:nvPicPr>
          <p:cNvPr id="12" name="Graphic 9">
            <a:extLst>
              <a:ext uri="{FF2B5EF4-FFF2-40B4-BE49-F238E27FC236}">
                <a16:creationId xmlns:a16="http://schemas.microsoft.com/office/drawing/2014/main" id="{1C77F4F9-A395-7DBD-C289-390CBBEF19C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07356" y="1562588"/>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a:extLst>
              <a:ext uri="{FF2B5EF4-FFF2-40B4-BE49-F238E27FC236}">
                <a16:creationId xmlns:a16="http://schemas.microsoft.com/office/drawing/2014/main" id="{8F0258B7-B0F0-58CB-040C-C74802F80756}"/>
              </a:ext>
            </a:extLst>
          </p:cNvPr>
          <p:cNvSpPr txBox="1"/>
          <p:nvPr/>
        </p:nvSpPr>
        <p:spPr>
          <a:xfrm>
            <a:off x="2336677" y="1299815"/>
            <a:ext cx="766235" cy="230832"/>
          </a:xfrm>
          <a:prstGeom prst="rect">
            <a:avLst/>
          </a:prstGeom>
          <a:noFill/>
        </p:spPr>
        <p:txBody>
          <a:bodyPr wrap="none" lIns="0" rIns="0" rtlCol="0">
            <a:spAutoFit/>
          </a:bodyPr>
          <a:lstStyle/>
          <a:p>
            <a:pPr algn="l"/>
            <a:r>
              <a:rPr kumimoji="1" lang="en-US" altLang="ja-JP" sz="900" dirty="0">
                <a:solidFill>
                  <a:srgbClr val="367EBA"/>
                </a:solidFill>
                <a:latin typeface="Meiryo" panose="020B0604030504040204" pitchFamily="34" charset="-128"/>
                <a:ea typeface="Meiryo" panose="020B0604030504040204" pitchFamily="34" charset="-128"/>
              </a:rPr>
              <a:t>Tokyo Region</a:t>
            </a:r>
            <a:endParaRPr kumimoji="1" lang="ja-JP" altLang="en-US" sz="900" dirty="0">
              <a:solidFill>
                <a:srgbClr val="367EBA"/>
              </a:solidFill>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83328936-A049-FBF7-4206-DFB75CC4B8C2}"/>
              </a:ext>
            </a:extLst>
          </p:cNvPr>
          <p:cNvSpPr txBox="1"/>
          <p:nvPr/>
        </p:nvSpPr>
        <p:spPr>
          <a:xfrm>
            <a:off x="3433008" y="1612560"/>
            <a:ext cx="224420" cy="230832"/>
          </a:xfrm>
          <a:prstGeom prst="rect">
            <a:avLst/>
          </a:prstGeom>
          <a:noFill/>
        </p:spPr>
        <p:txBody>
          <a:bodyPr wrap="none" lIns="0" rIns="0" rtlCol="0">
            <a:spAutoFit/>
          </a:bodyPr>
          <a:lstStyle/>
          <a:p>
            <a:pPr algn="l"/>
            <a:r>
              <a:rPr kumimoji="1" lang="en-US" altLang="ja-JP" sz="900" dirty="0">
                <a:solidFill>
                  <a:srgbClr val="268813"/>
                </a:solidFill>
                <a:latin typeface="Meiryo" panose="020B0604030504040204" pitchFamily="34" charset="-128"/>
                <a:ea typeface="Meiryo" panose="020B0604030504040204" pitchFamily="34" charset="-128"/>
              </a:rPr>
              <a:t>VPC</a:t>
            </a:r>
            <a:endParaRPr kumimoji="1" lang="ja-JP" altLang="en-US" sz="900" dirty="0">
              <a:solidFill>
                <a:srgbClr val="268813"/>
              </a:solidFill>
              <a:latin typeface="Meiryo" panose="020B0604030504040204" pitchFamily="34" charset="-128"/>
              <a:ea typeface="Meiryo" panose="020B0604030504040204" pitchFamily="34" charset="-128"/>
            </a:endParaRPr>
          </a:p>
        </p:txBody>
      </p:sp>
      <p:sp>
        <p:nvSpPr>
          <p:cNvPr id="17" name="Rectangle 10">
            <a:extLst>
              <a:ext uri="{FF2B5EF4-FFF2-40B4-BE49-F238E27FC236}">
                <a16:creationId xmlns:a16="http://schemas.microsoft.com/office/drawing/2014/main" id="{BEEF86AD-5068-BACC-28C1-5C10F8A8E735}"/>
              </a:ext>
            </a:extLst>
          </p:cNvPr>
          <p:cNvSpPr/>
          <p:nvPr/>
        </p:nvSpPr>
        <p:spPr>
          <a:xfrm>
            <a:off x="3648000"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01</a:t>
            </a:r>
          </a:p>
        </p:txBody>
      </p:sp>
      <p:sp>
        <p:nvSpPr>
          <p:cNvPr id="19" name="Rectangle 10">
            <a:extLst>
              <a:ext uri="{FF2B5EF4-FFF2-40B4-BE49-F238E27FC236}">
                <a16:creationId xmlns:a16="http://schemas.microsoft.com/office/drawing/2014/main" id="{6F22BFE4-EDB3-43E3-68E9-29891FA610B9}"/>
              </a:ext>
            </a:extLst>
          </p:cNvPr>
          <p:cNvSpPr/>
          <p:nvPr/>
        </p:nvSpPr>
        <p:spPr>
          <a:xfrm>
            <a:off x="7108433"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02</a:t>
            </a:r>
          </a:p>
        </p:txBody>
      </p:sp>
      <p:pic>
        <p:nvPicPr>
          <p:cNvPr id="20" name="Graphic 23">
            <a:extLst>
              <a:ext uri="{FF2B5EF4-FFF2-40B4-BE49-F238E27FC236}">
                <a16:creationId xmlns:a16="http://schemas.microsoft.com/office/drawing/2014/main" id="{1AC009ED-D861-D820-4514-8F816530348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714186" y="19508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テキスト ボックス 20">
            <a:extLst>
              <a:ext uri="{FF2B5EF4-FFF2-40B4-BE49-F238E27FC236}">
                <a16:creationId xmlns:a16="http://schemas.microsoft.com/office/drawing/2014/main" id="{D5760927-18F2-E07F-C8FA-8722F4291D95}"/>
              </a:ext>
            </a:extLst>
          </p:cNvPr>
          <p:cNvSpPr txBox="1"/>
          <p:nvPr/>
        </p:nvSpPr>
        <p:spPr>
          <a:xfrm>
            <a:off x="548589" y="2451522"/>
            <a:ext cx="795411"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一般ユーザー</a:t>
            </a:r>
          </a:p>
        </p:txBody>
      </p:sp>
      <p:pic>
        <p:nvPicPr>
          <p:cNvPr id="22" name="Graphic 23">
            <a:extLst>
              <a:ext uri="{FF2B5EF4-FFF2-40B4-BE49-F238E27FC236}">
                <a16:creationId xmlns:a16="http://schemas.microsoft.com/office/drawing/2014/main" id="{0FE7658A-AE6A-18F4-9AEC-5DA7240F06F4}"/>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714186" y="467184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テキスト ボックス 22">
            <a:extLst>
              <a:ext uri="{FF2B5EF4-FFF2-40B4-BE49-F238E27FC236}">
                <a16:creationId xmlns:a16="http://schemas.microsoft.com/office/drawing/2014/main" id="{B639E073-1B5A-0028-6E69-FF3A86703E83}"/>
              </a:ext>
            </a:extLst>
          </p:cNvPr>
          <p:cNvSpPr txBox="1"/>
          <p:nvPr/>
        </p:nvSpPr>
        <p:spPr>
          <a:xfrm>
            <a:off x="498098" y="5172560"/>
            <a:ext cx="896399"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システム管理者</a:t>
            </a:r>
          </a:p>
        </p:txBody>
      </p:sp>
    </p:spTree>
    <p:extLst>
      <p:ext uri="{BB962C8B-B14F-4D97-AF65-F5344CB8AC3E}">
        <p14:creationId xmlns:p14="http://schemas.microsoft.com/office/powerpoint/2010/main" val="2293357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Step 3. </a:t>
            </a:r>
            <a:r>
              <a:rPr lang="ja-JP" altLang="en-US"/>
              <a:t>中心となる機能要件を満たす</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14</a:t>
            </a:fld>
            <a:endParaRPr lang="en-US"/>
          </a:p>
        </p:txBody>
      </p:sp>
      <p:sp>
        <p:nvSpPr>
          <p:cNvPr id="3" name="正方形/長方形 2">
            <a:extLst>
              <a:ext uri="{FF2B5EF4-FFF2-40B4-BE49-F238E27FC236}">
                <a16:creationId xmlns:a16="http://schemas.microsoft.com/office/drawing/2014/main" id="{96A80E9C-8A82-8280-B9FF-87EBFD2AA952}"/>
              </a:ext>
            </a:extLst>
          </p:cNvPr>
          <p:cNvSpPr/>
          <p:nvPr/>
        </p:nvSpPr>
        <p:spPr>
          <a:xfrm>
            <a:off x="246798" y="909000"/>
            <a:ext cx="11609201" cy="532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 name="Rectangle 7">
            <a:extLst>
              <a:ext uri="{FF2B5EF4-FFF2-40B4-BE49-F238E27FC236}">
                <a16:creationId xmlns:a16="http://schemas.microsoft.com/office/drawing/2014/main" id="{0B665B9A-97B8-65A1-813E-C1F6CF646CA9}"/>
              </a:ext>
            </a:extLst>
          </p:cNvPr>
          <p:cNvSpPr/>
          <p:nvPr/>
        </p:nvSpPr>
        <p:spPr>
          <a:xfrm>
            <a:off x="1704000" y="1053000"/>
            <a:ext cx="9936000" cy="5040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ysClr val="windowText" lastClr="000000"/>
              </a:solidFill>
              <a:latin typeface="Arial" panose="020B0604020202020204" pitchFamily="34" charset="0"/>
              <a:cs typeface="Arial" panose="020B0604020202020204" pitchFamily="34" charset="0"/>
            </a:endParaRPr>
          </a:p>
        </p:txBody>
      </p:sp>
      <p:pic>
        <p:nvPicPr>
          <p:cNvPr id="6" name="Graphic 9">
            <a:extLst>
              <a:ext uri="{FF2B5EF4-FFF2-40B4-BE49-F238E27FC236}">
                <a16:creationId xmlns:a16="http://schemas.microsoft.com/office/drawing/2014/main" id="{BD89673F-7EC6-5951-4887-346C8D61666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04000" y="1056175"/>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AA0E3AC4-567D-3C5B-66D0-33091BBABD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14186" y="19508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a:extLst>
              <a:ext uri="{FF2B5EF4-FFF2-40B4-BE49-F238E27FC236}">
                <a16:creationId xmlns:a16="http://schemas.microsoft.com/office/drawing/2014/main" id="{F426C347-961C-A265-04B9-B59770A93287}"/>
              </a:ext>
            </a:extLst>
          </p:cNvPr>
          <p:cNvSpPr txBox="1"/>
          <p:nvPr/>
        </p:nvSpPr>
        <p:spPr>
          <a:xfrm>
            <a:off x="548589" y="2451522"/>
            <a:ext cx="795411"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一般ユーザー</a:t>
            </a:r>
          </a:p>
        </p:txBody>
      </p:sp>
      <p:sp>
        <p:nvSpPr>
          <p:cNvPr id="9" name="Rectangle 8">
            <a:extLst>
              <a:ext uri="{FF2B5EF4-FFF2-40B4-BE49-F238E27FC236}">
                <a16:creationId xmlns:a16="http://schemas.microsoft.com/office/drawing/2014/main" id="{25018F50-03C8-36CF-4208-CEF70E984D11}"/>
              </a:ext>
            </a:extLst>
          </p:cNvPr>
          <p:cNvSpPr/>
          <p:nvPr/>
        </p:nvSpPr>
        <p:spPr>
          <a:xfrm>
            <a:off x="2034200" y="1269000"/>
            <a:ext cx="9338901" cy="4680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rgbClr val="5B9CD5"/>
              </a:solidFill>
              <a:latin typeface="Arial" panose="020B0604020202020204" pitchFamily="34" charset="0"/>
              <a:cs typeface="Arial" panose="020B0604020202020204" pitchFamily="34" charset="0"/>
            </a:endParaRPr>
          </a:p>
        </p:txBody>
      </p:sp>
      <p:pic>
        <p:nvPicPr>
          <p:cNvPr id="10" name="Graphic 25">
            <a:extLst>
              <a:ext uri="{FF2B5EF4-FFF2-40B4-BE49-F238E27FC236}">
                <a16:creationId xmlns:a16="http://schemas.microsoft.com/office/drawing/2014/main" id="{1D4FB5E6-0736-B519-D959-6825A800989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28781" y="1269000"/>
            <a:ext cx="254905" cy="2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CB008DC5-B607-6322-2144-C8514E350B95}"/>
              </a:ext>
            </a:extLst>
          </p:cNvPr>
          <p:cNvSpPr/>
          <p:nvPr/>
        </p:nvSpPr>
        <p:spPr bwMode="auto">
          <a:xfrm>
            <a:off x="3107355" y="1562588"/>
            <a:ext cx="7518645" cy="424241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1E8900"/>
              </a:solidFill>
              <a:latin typeface="Arial" panose="020B0604020202020204" pitchFamily="34" charset="0"/>
              <a:cs typeface="Arial" panose="020B0604020202020204" pitchFamily="34" charset="0"/>
            </a:endParaRPr>
          </a:p>
        </p:txBody>
      </p:sp>
      <p:pic>
        <p:nvPicPr>
          <p:cNvPr id="12" name="Graphic 9">
            <a:extLst>
              <a:ext uri="{FF2B5EF4-FFF2-40B4-BE49-F238E27FC236}">
                <a16:creationId xmlns:a16="http://schemas.microsoft.com/office/drawing/2014/main" id="{287D2833-0E27-A570-1CEC-798A5DE3F2D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7356" y="1562588"/>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a:extLst>
              <a:ext uri="{FF2B5EF4-FFF2-40B4-BE49-F238E27FC236}">
                <a16:creationId xmlns:a16="http://schemas.microsoft.com/office/drawing/2014/main" id="{0399C840-210C-75CA-AD66-A0C38AFA5544}"/>
              </a:ext>
            </a:extLst>
          </p:cNvPr>
          <p:cNvSpPr txBox="1"/>
          <p:nvPr/>
        </p:nvSpPr>
        <p:spPr>
          <a:xfrm>
            <a:off x="2336677" y="1299815"/>
            <a:ext cx="766235" cy="230832"/>
          </a:xfrm>
          <a:prstGeom prst="rect">
            <a:avLst/>
          </a:prstGeom>
          <a:noFill/>
        </p:spPr>
        <p:txBody>
          <a:bodyPr wrap="none" lIns="0" rIns="0" rtlCol="0">
            <a:spAutoFit/>
          </a:bodyPr>
          <a:lstStyle/>
          <a:p>
            <a:pPr algn="l"/>
            <a:r>
              <a:rPr kumimoji="1" lang="en-US" altLang="ja-JP" sz="900" dirty="0">
                <a:solidFill>
                  <a:srgbClr val="367EBA"/>
                </a:solidFill>
                <a:latin typeface="Meiryo" panose="020B0604030504040204" pitchFamily="34" charset="-128"/>
                <a:ea typeface="Meiryo" panose="020B0604030504040204" pitchFamily="34" charset="-128"/>
              </a:rPr>
              <a:t>Tokyo Region</a:t>
            </a:r>
            <a:endParaRPr kumimoji="1" lang="ja-JP" altLang="en-US" sz="900" dirty="0">
              <a:solidFill>
                <a:srgbClr val="367EBA"/>
              </a:solidFill>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6120A9D0-CADC-BB8E-1E48-5C669E343657}"/>
              </a:ext>
            </a:extLst>
          </p:cNvPr>
          <p:cNvSpPr txBox="1"/>
          <p:nvPr/>
        </p:nvSpPr>
        <p:spPr>
          <a:xfrm>
            <a:off x="3433008" y="1612560"/>
            <a:ext cx="224420" cy="230832"/>
          </a:xfrm>
          <a:prstGeom prst="rect">
            <a:avLst/>
          </a:prstGeom>
          <a:noFill/>
        </p:spPr>
        <p:txBody>
          <a:bodyPr wrap="none" lIns="0" rIns="0" rtlCol="0">
            <a:spAutoFit/>
          </a:bodyPr>
          <a:lstStyle/>
          <a:p>
            <a:pPr algn="l"/>
            <a:r>
              <a:rPr kumimoji="1" lang="en-US" altLang="ja-JP" sz="900" dirty="0">
                <a:solidFill>
                  <a:srgbClr val="268813"/>
                </a:solidFill>
                <a:latin typeface="Meiryo" panose="020B0604030504040204" pitchFamily="34" charset="-128"/>
                <a:ea typeface="Meiryo" panose="020B0604030504040204" pitchFamily="34" charset="-128"/>
              </a:rPr>
              <a:t>VPC</a:t>
            </a:r>
            <a:endParaRPr kumimoji="1" lang="ja-JP" altLang="en-US" sz="900" dirty="0">
              <a:solidFill>
                <a:srgbClr val="268813"/>
              </a:solidFill>
              <a:latin typeface="Meiryo" panose="020B0604030504040204" pitchFamily="34" charset="-128"/>
              <a:ea typeface="Meiryo" panose="020B0604030504040204" pitchFamily="34" charset="-128"/>
            </a:endParaRPr>
          </a:p>
        </p:txBody>
      </p:sp>
      <p:pic>
        <p:nvPicPr>
          <p:cNvPr id="17" name="Graphic 10">
            <a:extLst>
              <a:ext uri="{FF2B5EF4-FFF2-40B4-BE49-F238E27FC236}">
                <a16:creationId xmlns:a16="http://schemas.microsoft.com/office/drawing/2014/main" id="{73021EA8-9847-44DB-5E69-78CFADD40FD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37812" y="2089863"/>
            <a:ext cx="330200" cy="330200"/>
          </a:xfrm>
          <a:prstGeom prst="rect">
            <a:avLst/>
          </a:prstGeom>
          <a:solidFill>
            <a:schemeClr val="tx1"/>
          </a:solidFill>
          <a:ln>
            <a:noFill/>
          </a:ln>
        </p:spPr>
      </p:pic>
      <p:sp>
        <p:nvSpPr>
          <p:cNvPr id="18" name="テキスト ボックス 17">
            <a:extLst>
              <a:ext uri="{FF2B5EF4-FFF2-40B4-BE49-F238E27FC236}">
                <a16:creationId xmlns:a16="http://schemas.microsoft.com/office/drawing/2014/main" id="{6516800B-088E-DCB8-5D9A-BA4323537512}"/>
              </a:ext>
            </a:extLst>
          </p:cNvPr>
          <p:cNvSpPr txBox="1"/>
          <p:nvPr/>
        </p:nvSpPr>
        <p:spPr>
          <a:xfrm>
            <a:off x="2860718" y="2411668"/>
            <a:ext cx="490519" cy="369332"/>
          </a:xfrm>
          <a:prstGeom prst="rect">
            <a:avLst/>
          </a:prstGeom>
          <a:solidFill>
            <a:schemeClr val="tx1"/>
          </a:solid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Internet</a:t>
            </a:r>
          </a:p>
          <a:p>
            <a:pPr algn="ctr"/>
            <a:r>
              <a:rPr kumimoji="1" lang="en-US" altLang="ja-JP" sz="900" dirty="0">
                <a:solidFill>
                  <a:schemeClr val="bg1"/>
                </a:solidFill>
                <a:latin typeface="Meiryo" panose="020B0604030504040204" pitchFamily="34" charset="-128"/>
                <a:ea typeface="Meiryo" panose="020B0604030504040204" pitchFamily="34" charset="-128"/>
              </a:rPr>
              <a:t>Gateway</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19" name="Rectangle 10">
            <a:extLst>
              <a:ext uri="{FF2B5EF4-FFF2-40B4-BE49-F238E27FC236}">
                <a16:creationId xmlns:a16="http://schemas.microsoft.com/office/drawing/2014/main" id="{82B3E68A-F7C4-E291-210F-699F58F9AD3A}"/>
              </a:ext>
            </a:extLst>
          </p:cNvPr>
          <p:cNvSpPr/>
          <p:nvPr/>
        </p:nvSpPr>
        <p:spPr>
          <a:xfrm>
            <a:off x="3648000"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01</a:t>
            </a:r>
          </a:p>
        </p:txBody>
      </p:sp>
      <p:sp>
        <p:nvSpPr>
          <p:cNvPr id="20" name="Rectangle 10">
            <a:extLst>
              <a:ext uri="{FF2B5EF4-FFF2-40B4-BE49-F238E27FC236}">
                <a16:creationId xmlns:a16="http://schemas.microsoft.com/office/drawing/2014/main" id="{A50BE2DD-C176-6D53-42CA-EF7C1DE297C2}"/>
              </a:ext>
            </a:extLst>
          </p:cNvPr>
          <p:cNvSpPr/>
          <p:nvPr/>
        </p:nvSpPr>
        <p:spPr>
          <a:xfrm>
            <a:off x="7108433"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02</a:t>
            </a:r>
          </a:p>
        </p:txBody>
      </p:sp>
      <p:sp>
        <p:nvSpPr>
          <p:cNvPr id="21" name="Rectangle 32">
            <a:extLst>
              <a:ext uri="{FF2B5EF4-FFF2-40B4-BE49-F238E27FC236}">
                <a16:creationId xmlns:a16="http://schemas.microsoft.com/office/drawing/2014/main" id="{F84712CB-A808-3ED2-5021-611F1D75DCE0}"/>
              </a:ext>
            </a:extLst>
          </p:cNvPr>
          <p:cNvSpPr/>
          <p:nvPr/>
        </p:nvSpPr>
        <p:spPr>
          <a:xfrm>
            <a:off x="3925046" y="2406925"/>
            <a:ext cx="2746954" cy="74814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22" name="Graphic 34">
            <a:extLst>
              <a:ext uri="{FF2B5EF4-FFF2-40B4-BE49-F238E27FC236}">
                <a16:creationId xmlns:a16="http://schemas.microsoft.com/office/drawing/2014/main" id="{8362681E-C792-8AE6-767F-036134B9D33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25046" y="2405338"/>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2">
            <a:extLst>
              <a:ext uri="{FF2B5EF4-FFF2-40B4-BE49-F238E27FC236}">
                <a16:creationId xmlns:a16="http://schemas.microsoft.com/office/drawing/2014/main" id="{99188E5A-CD3E-FBCE-4B15-CAD2AE43279C}"/>
              </a:ext>
            </a:extLst>
          </p:cNvPr>
          <p:cNvSpPr/>
          <p:nvPr/>
        </p:nvSpPr>
        <p:spPr>
          <a:xfrm>
            <a:off x="7386120" y="2420063"/>
            <a:ext cx="2746954" cy="74814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1E8900"/>
              </a:solidFill>
              <a:latin typeface="Arial" panose="020B0604020202020204" pitchFamily="34" charset="0"/>
              <a:cs typeface="Arial" panose="020B0604020202020204" pitchFamily="34" charset="0"/>
            </a:endParaRPr>
          </a:p>
        </p:txBody>
      </p:sp>
      <p:pic>
        <p:nvPicPr>
          <p:cNvPr id="24" name="Graphic 34">
            <a:extLst>
              <a:ext uri="{FF2B5EF4-FFF2-40B4-BE49-F238E27FC236}">
                <a16:creationId xmlns:a16="http://schemas.microsoft.com/office/drawing/2014/main" id="{176AC395-E2AD-99D5-6830-A525BCF3773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86120" y="2418476"/>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角丸四角形 26">
            <a:extLst>
              <a:ext uri="{FF2B5EF4-FFF2-40B4-BE49-F238E27FC236}">
                <a16:creationId xmlns:a16="http://schemas.microsoft.com/office/drawing/2014/main" id="{D731AA44-B4D3-A5D4-C824-52B54DED6F90}"/>
              </a:ext>
            </a:extLst>
          </p:cNvPr>
          <p:cNvSpPr/>
          <p:nvPr/>
        </p:nvSpPr>
        <p:spPr>
          <a:xfrm>
            <a:off x="6143499" y="2540321"/>
            <a:ext cx="1638391" cy="466594"/>
          </a:xfrm>
          <a:prstGeom prst="roundRect">
            <a:avLst/>
          </a:prstGeom>
          <a:solidFill>
            <a:sysClr val="window" lastClr="FFFFFF"/>
          </a:solidFill>
          <a:ln w="12700" cap="flat" cmpd="sng" algn="ctr">
            <a:solidFill>
              <a:srgbClr val="4F29A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chemeClr val="bg1"/>
              </a:solidFill>
              <a:effectLst/>
              <a:uLnTx/>
              <a:uFillTx/>
              <a:latin typeface="游ゴシック" panose="020F0502020204030204"/>
              <a:ea typeface="游ゴシック" panose="020B0400000000000000" pitchFamily="34" charset="-128"/>
              <a:cs typeface="+mn-cs"/>
            </a:endParaRPr>
          </a:p>
        </p:txBody>
      </p:sp>
      <p:pic>
        <p:nvPicPr>
          <p:cNvPr id="28" name="Graphic 8">
            <a:extLst>
              <a:ext uri="{FF2B5EF4-FFF2-40B4-BE49-F238E27FC236}">
                <a16:creationId xmlns:a16="http://schemas.microsoft.com/office/drawing/2014/main" id="{19740256-51A8-9C3F-D30B-533EC6DA3BC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12000" y="25977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テキスト ボックス 29">
            <a:extLst>
              <a:ext uri="{FF2B5EF4-FFF2-40B4-BE49-F238E27FC236}">
                <a16:creationId xmlns:a16="http://schemas.microsoft.com/office/drawing/2014/main" id="{D09F1780-0EBD-5568-2555-7A3EF0F2E553}"/>
              </a:ext>
            </a:extLst>
          </p:cNvPr>
          <p:cNvSpPr txBox="1"/>
          <p:nvPr/>
        </p:nvSpPr>
        <p:spPr>
          <a:xfrm>
            <a:off x="6702036" y="2593043"/>
            <a:ext cx="979755" cy="3693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Application</a:t>
            </a:r>
          </a:p>
          <a:p>
            <a:pPr algn="ctr"/>
            <a:r>
              <a:rPr kumimoji="1" lang="en-US" altLang="ja-JP" sz="900" dirty="0">
                <a:solidFill>
                  <a:prstClr val="black"/>
                </a:solidFill>
                <a:latin typeface="Meiryo UI" panose="020B0604030504040204" pitchFamily="34" charset="-128"/>
                <a:cs typeface="Arial" panose="020B0604020202020204" pitchFamily="34" charset="0"/>
              </a:rPr>
              <a:t>Load Balancer</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32" name="直線コネクタ 31">
            <a:extLst>
              <a:ext uri="{FF2B5EF4-FFF2-40B4-BE49-F238E27FC236}">
                <a16:creationId xmlns:a16="http://schemas.microsoft.com/office/drawing/2014/main" id="{763266CF-7DE5-6640-61C3-FFD5F97AB6B8}"/>
              </a:ext>
            </a:extLst>
          </p:cNvPr>
          <p:cNvCxnSpPr>
            <a:stCxn id="17" idx="3"/>
          </p:cNvCxnSpPr>
          <p:nvPr/>
        </p:nvCxnSpPr>
        <p:spPr>
          <a:xfrm>
            <a:off x="3268012" y="2254963"/>
            <a:ext cx="3691988"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DFAB2545-2471-896F-3D90-0B663926C3AE}"/>
              </a:ext>
            </a:extLst>
          </p:cNvPr>
          <p:cNvCxnSpPr>
            <a:cxnSpLocks/>
          </p:cNvCxnSpPr>
          <p:nvPr/>
        </p:nvCxnSpPr>
        <p:spPr>
          <a:xfrm>
            <a:off x="6962694" y="2254963"/>
            <a:ext cx="0" cy="285358"/>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pic>
        <p:nvPicPr>
          <p:cNvPr id="38" name="Graphic 17">
            <a:extLst>
              <a:ext uri="{FF2B5EF4-FFF2-40B4-BE49-F238E27FC236}">
                <a16:creationId xmlns:a16="http://schemas.microsoft.com/office/drawing/2014/main" id="{04EBAE15-A3C7-AD80-924C-8CDF8A174D2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825988" y="25936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テキスト ボックス 38">
            <a:extLst>
              <a:ext uri="{FF2B5EF4-FFF2-40B4-BE49-F238E27FC236}">
                <a16:creationId xmlns:a16="http://schemas.microsoft.com/office/drawing/2014/main" id="{8302E903-407D-E5FD-6350-14262D030932}"/>
              </a:ext>
            </a:extLst>
          </p:cNvPr>
          <p:cNvSpPr txBox="1"/>
          <p:nvPr/>
        </p:nvSpPr>
        <p:spPr>
          <a:xfrm>
            <a:off x="10680967" y="2924242"/>
            <a:ext cx="614271" cy="2308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Cognito</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40" name="直線コネクタ 39">
            <a:extLst>
              <a:ext uri="{FF2B5EF4-FFF2-40B4-BE49-F238E27FC236}">
                <a16:creationId xmlns:a16="http://schemas.microsoft.com/office/drawing/2014/main" id="{B71E490C-C3C5-2FE4-5B62-DD691965F1CD}"/>
              </a:ext>
            </a:extLst>
          </p:cNvPr>
          <p:cNvCxnSpPr>
            <a:cxnSpLocks/>
          </p:cNvCxnSpPr>
          <p:nvPr/>
        </p:nvCxnSpPr>
        <p:spPr>
          <a:xfrm flipH="1">
            <a:off x="7781890" y="2773618"/>
            <a:ext cx="305910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pic>
        <p:nvPicPr>
          <p:cNvPr id="45" name="Graphic 8">
            <a:extLst>
              <a:ext uri="{FF2B5EF4-FFF2-40B4-BE49-F238E27FC236}">
                <a16:creationId xmlns:a16="http://schemas.microsoft.com/office/drawing/2014/main" id="{7BE99B72-CA1E-5B9A-C0B2-3B9AE79998F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823218" y="177300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テキスト ボックス 45">
            <a:extLst>
              <a:ext uri="{FF2B5EF4-FFF2-40B4-BE49-F238E27FC236}">
                <a16:creationId xmlns:a16="http://schemas.microsoft.com/office/drawing/2014/main" id="{E983A847-1A49-E12A-0013-FB651DC7C7C7}"/>
              </a:ext>
            </a:extLst>
          </p:cNvPr>
          <p:cNvSpPr txBox="1"/>
          <p:nvPr/>
        </p:nvSpPr>
        <p:spPr>
          <a:xfrm>
            <a:off x="10588387" y="2125986"/>
            <a:ext cx="805029" cy="3693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S3 Bucket</a:t>
            </a:r>
            <a:br>
              <a:rPr kumimoji="1" lang="en-US" altLang="ja-JP" sz="900" dirty="0">
                <a:solidFill>
                  <a:prstClr val="black"/>
                </a:solidFill>
                <a:latin typeface="Meiryo UI" panose="020B0604030504040204" pitchFamily="34" charset="-128"/>
                <a:cs typeface="Arial" panose="020B0604020202020204" pitchFamily="34" charset="0"/>
              </a:rPr>
            </a:br>
            <a:r>
              <a:rPr kumimoji="1" lang="en-US" altLang="ja-JP" sz="900" dirty="0">
                <a:solidFill>
                  <a:prstClr val="black"/>
                </a:solidFill>
                <a:latin typeface="Meiryo UI" panose="020B0604030504040204" pitchFamily="34" charset="-128"/>
                <a:cs typeface="Arial" panose="020B0604020202020204" pitchFamily="34" charset="0"/>
              </a:rPr>
              <a:t>(</a:t>
            </a:r>
            <a:r>
              <a:rPr kumimoji="1" lang="ja-JP" altLang="en-US" sz="900">
                <a:solidFill>
                  <a:prstClr val="black"/>
                </a:solidFill>
                <a:latin typeface="Meiryo UI" panose="020B0604030504040204" pitchFamily="34" charset="-128"/>
                <a:cs typeface="Arial" panose="020B0604020202020204" pitchFamily="34" charset="0"/>
              </a:rPr>
              <a:t>ログ保存用</a:t>
            </a:r>
            <a:r>
              <a:rPr kumimoji="1" lang="en-US" altLang="ja-JP" sz="900" dirty="0">
                <a:solidFill>
                  <a:prstClr val="black"/>
                </a:solidFill>
                <a:latin typeface="Meiryo UI" panose="020B0604030504040204" pitchFamily="34" charset="-128"/>
                <a:cs typeface="Arial" panose="020B0604020202020204" pitchFamily="34" charset="0"/>
              </a:rPr>
              <a:t>)</a:t>
            </a:r>
            <a:endParaRPr kumimoji="1" lang="ja-JP" altLang="en-US" sz="900">
              <a:solidFill>
                <a:prstClr val="black"/>
              </a:solidFill>
              <a:latin typeface="Meiryo UI" panose="020B0604030504040204" pitchFamily="34" charset="-128"/>
              <a:cs typeface="Arial" panose="020B0604020202020204" pitchFamily="34" charset="0"/>
            </a:endParaRPr>
          </a:p>
        </p:txBody>
      </p:sp>
      <p:sp>
        <p:nvSpPr>
          <p:cNvPr id="47" name="Rectangle 7">
            <a:extLst>
              <a:ext uri="{FF2B5EF4-FFF2-40B4-BE49-F238E27FC236}">
                <a16:creationId xmlns:a16="http://schemas.microsoft.com/office/drawing/2014/main" id="{20EDB414-8021-D974-6209-4E7FB0792454}"/>
              </a:ext>
            </a:extLst>
          </p:cNvPr>
          <p:cNvSpPr/>
          <p:nvPr/>
        </p:nvSpPr>
        <p:spPr>
          <a:xfrm>
            <a:off x="3925046" y="3307035"/>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48" name="Graphic 35">
            <a:extLst>
              <a:ext uri="{FF2B5EF4-FFF2-40B4-BE49-F238E27FC236}">
                <a16:creationId xmlns:a16="http://schemas.microsoft.com/office/drawing/2014/main" id="{AEF6BEBA-6FC3-36C9-7960-6CB30710D6F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25046" y="330544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ectangle 7">
            <a:extLst>
              <a:ext uri="{FF2B5EF4-FFF2-40B4-BE49-F238E27FC236}">
                <a16:creationId xmlns:a16="http://schemas.microsoft.com/office/drawing/2014/main" id="{BB7AE7EF-AD90-383E-95C1-80EABC67866F}"/>
              </a:ext>
            </a:extLst>
          </p:cNvPr>
          <p:cNvSpPr/>
          <p:nvPr/>
        </p:nvSpPr>
        <p:spPr>
          <a:xfrm>
            <a:off x="7386120" y="3309378"/>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50" name="Graphic 35">
            <a:extLst>
              <a:ext uri="{FF2B5EF4-FFF2-40B4-BE49-F238E27FC236}">
                <a16:creationId xmlns:a16="http://schemas.microsoft.com/office/drawing/2014/main" id="{8643097E-C33E-D58E-B592-D688642472F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86120" y="3307791"/>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7">
            <a:extLst>
              <a:ext uri="{FF2B5EF4-FFF2-40B4-BE49-F238E27FC236}">
                <a16:creationId xmlns:a16="http://schemas.microsoft.com/office/drawing/2014/main" id="{1EB7A250-195D-1F7F-26AC-33100362F8C2}"/>
              </a:ext>
            </a:extLst>
          </p:cNvPr>
          <p:cNvSpPr/>
          <p:nvPr/>
        </p:nvSpPr>
        <p:spPr>
          <a:xfrm>
            <a:off x="3929415" y="4483224"/>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52" name="Graphic 35">
            <a:extLst>
              <a:ext uri="{FF2B5EF4-FFF2-40B4-BE49-F238E27FC236}">
                <a16:creationId xmlns:a16="http://schemas.microsoft.com/office/drawing/2014/main" id="{FAE58476-E14D-D778-51AE-BCECE999EC26}"/>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29415" y="4481637"/>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Rectangle 7">
            <a:extLst>
              <a:ext uri="{FF2B5EF4-FFF2-40B4-BE49-F238E27FC236}">
                <a16:creationId xmlns:a16="http://schemas.microsoft.com/office/drawing/2014/main" id="{8AA5F47D-4987-596B-648C-E8EB0FF7EBAB}"/>
              </a:ext>
            </a:extLst>
          </p:cNvPr>
          <p:cNvSpPr/>
          <p:nvPr/>
        </p:nvSpPr>
        <p:spPr>
          <a:xfrm>
            <a:off x="7390673" y="4485139"/>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54" name="Graphic 35">
            <a:extLst>
              <a:ext uri="{FF2B5EF4-FFF2-40B4-BE49-F238E27FC236}">
                <a16:creationId xmlns:a16="http://schemas.microsoft.com/office/drawing/2014/main" id="{B0F0A91B-8087-E249-6F7D-DD7186BDCA2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90673" y="448355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グラフィックス 54">
            <a:extLst>
              <a:ext uri="{FF2B5EF4-FFF2-40B4-BE49-F238E27FC236}">
                <a16:creationId xmlns:a16="http://schemas.microsoft.com/office/drawing/2014/main" id="{C8D144D1-CAEB-9DA0-08CD-AE2A8A3E14F0}"/>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86892" y="4789017"/>
            <a:ext cx="432000" cy="432000"/>
          </a:xfrm>
          <a:prstGeom prst="rect">
            <a:avLst/>
          </a:prstGeom>
        </p:spPr>
      </p:pic>
      <p:sp>
        <p:nvSpPr>
          <p:cNvPr id="56" name="テキスト ボックス 55">
            <a:extLst>
              <a:ext uri="{FF2B5EF4-FFF2-40B4-BE49-F238E27FC236}">
                <a16:creationId xmlns:a16="http://schemas.microsoft.com/office/drawing/2014/main" id="{B454FCA3-1D3D-DF49-1C0E-88D7F9576196}"/>
              </a:ext>
            </a:extLst>
          </p:cNvPr>
          <p:cNvSpPr txBox="1"/>
          <p:nvPr/>
        </p:nvSpPr>
        <p:spPr>
          <a:xfrm>
            <a:off x="5031985" y="5207822"/>
            <a:ext cx="541815" cy="3693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br>
              <a:rPr kumimoji="1" lang="en-US" altLang="ja-JP" sz="900" dirty="0">
                <a:solidFill>
                  <a:schemeClr val="bg1"/>
                </a:solidFill>
                <a:latin typeface="Meiryo" panose="020B0604030504040204" pitchFamily="34" charset="-128"/>
                <a:ea typeface="Meiryo" panose="020B0604030504040204" pitchFamily="34" charset="-128"/>
              </a:rPr>
            </a:br>
            <a:r>
              <a:rPr kumimoji="1" lang="en-US" altLang="ja-JP" sz="900" dirty="0">
                <a:solidFill>
                  <a:schemeClr val="bg1"/>
                </a:solidFill>
                <a:latin typeface="Meiryo" panose="020B0604030504040204" pitchFamily="34" charset="-128"/>
                <a:ea typeface="Meiryo" panose="020B0604030504040204" pitchFamily="34" charset="-128"/>
              </a:rPr>
              <a:t>(Primary)</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57" name="グラフィックス 56">
            <a:extLst>
              <a:ext uri="{FF2B5EF4-FFF2-40B4-BE49-F238E27FC236}">
                <a16:creationId xmlns:a16="http://schemas.microsoft.com/office/drawing/2014/main" id="{346DAA0B-045D-88F7-DD0A-6AAC6B914CED}"/>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548150" y="4795363"/>
            <a:ext cx="432000" cy="432000"/>
          </a:xfrm>
          <a:prstGeom prst="rect">
            <a:avLst/>
          </a:prstGeom>
        </p:spPr>
      </p:pic>
      <p:sp>
        <p:nvSpPr>
          <p:cNvPr id="58" name="テキスト ボックス 57">
            <a:extLst>
              <a:ext uri="{FF2B5EF4-FFF2-40B4-BE49-F238E27FC236}">
                <a16:creationId xmlns:a16="http://schemas.microsoft.com/office/drawing/2014/main" id="{79BF587A-F1EA-B2C3-B06C-E6E91FDFD00D}"/>
              </a:ext>
            </a:extLst>
          </p:cNvPr>
          <p:cNvSpPr txBox="1"/>
          <p:nvPr/>
        </p:nvSpPr>
        <p:spPr>
          <a:xfrm>
            <a:off x="8417101" y="5214168"/>
            <a:ext cx="694101" cy="3693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p>
          <a:p>
            <a:pPr algn="ctr"/>
            <a:r>
              <a:rPr kumimoji="1" lang="en-US" altLang="ja-JP" sz="900" dirty="0">
                <a:solidFill>
                  <a:schemeClr val="bg1"/>
                </a:solidFill>
                <a:latin typeface="Meiryo" panose="020B0604030504040204" pitchFamily="34" charset="-128"/>
                <a:ea typeface="Meiryo" panose="020B0604030504040204" pitchFamily="34" charset="-128"/>
              </a:rPr>
              <a:t>(Secondary)</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59" name="Rectangle 12">
            <a:extLst>
              <a:ext uri="{FF2B5EF4-FFF2-40B4-BE49-F238E27FC236}">
                <a16:creationId xmlns:a16="http://schemas.microsoft.com/office/drawing/2014/main" id="{5E93490B-7903-0D77-878D-32FD924665FC}"/>
              </a:ext>
            </a:extLst>
          </p:cNvPr>
          <p:cNvSpPr/>
          <p:nvPr/>
        </p:nvSpPr>
        <p:spPr>
          <a:xfrm>
            <a:off x="4304166" y="3614370"/>
            <a:ext cx="5535834" cy="667471"/>
          </a:xfrm>
          <a:prstGeom prst="rect">
            <a:avLst/>
          </a:prstGeom>
          <a:solidFill>
            <a:schemeClr val="tx1"/>
          </a:solidFill>
          <a:ln w="9525">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p:txBody>
      </p:sp>
      <p:pic>
        <p:nvPicPr>
          <p:cNvPr id="60" name="Graphic 14">
            <a:extLst>
              <a:ext uri="{FF2B5EF4-FFF2-40B4-BE49-F238E27FC236}">
                <a16:creationId xmlns:a16="http://schemas.microsoft.com/office/drawing/2014/main" id="{A235D88B-6108-C5E1-0AB1-4394DAC0511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304167" y="3607463"/>
            <a:ext cx="246285" cy="24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32">
            <a:extLst>
              <a:ext uri="{FF2B5EF4-FFF2-40B4-BE49-F238E27FC236}">
                <a16:creationId xmlns:a16="http://schemas.microsoft.com/office/drawing/2014/main" id="{D516C623-AC86-237B-7D53-5270E622198C}"/>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22892" y="383522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32">
            <a:extLst>
              <a:ext uri="{FF2B5EF4-FFF2-40B4-BE49-F238E27FC236}">
                <a16:creationId xmlns:a16="http://schemas.microsoft.com/office/drawing/2014/main" id="{CA49AEDD-8CBB-A325-B481-217A6344ECF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759597" y="383522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テキスト ボックス 67">
            <a:extLst>
              <a:ext uri="{FF2B5EF4-FFF2-40B4-BE49-F238E27FC236}">
                <a16:creationId xmlns:a16="http://schemas.microsoft.com/office/drawing/2014/main" id="{0B584E74-73F6-44CF-02C5-D255D4B5AFD0}"/>
              </a:ext>
            </a:extLst>
          </p:cNvPr>
          <p:cNvSpPr txBox="1"/>
          <p:nvPr/>
        </p:nvSpPr>
        <p:spPr>
          <a:xfrm>
            <a:off x="4521837" y="3617238"/>
            <a:ext cx="1423788" cy="2308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ECS Service (</a:t>
            </a:r>
            <a:r>
              <a:rPr kumimoji="1" lang="en-US" altLang="ja-JP" sz="900" dirty="0" err="1">
                <a:solidFill>
                  <a:prstClr val="black"/>
                </a:solidFill>
                <a:latin typeface="Meiryo UI" panose="020B0604030504040204" pitchFamily="34" charset="-128"/>
                <a:cs typeface="Arial" panose="020B0604020202020204" pitchFamily="34" charset="0"/>
              </a:rPr>
              <a:t>Fargate</a:t>
            </a:r>
            <a:r>
              <a:rPr kumimoji="1" lang="en-US" altLang="ja-JP" sz="900" dirty="0">
                <a:solidFill>
                  <a:prstClr val="black"/>
                </a:solidFill>
                <a:latin typeface="Meiryo UI" panose="020B0604030504040204" pitchFamily="34" charset="-128"/>
                <a:cs typeface="Arial" panose="020B0604020202020204" pitchFamily="34" charset="0"/>
              </a:rPr>
              <a:t>)</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69" name="直線コネクタ 68">
            <a:extLst>
              <a:ext uri="{FF2B5EF4-FFF2-40B4-BE49-F238E27FC236}">
                <a16:creationId xmlns:a16="http://schemas.microsoft.com/office/drawing/2014/main" id="{BE2A858C-8B0E-81A5-9955-83CDDE855444}"/>
              </a:ext>
            </a:extLst>
          </p:cNvPr>
          <p:cNvCxnSpPr>
            <a:cxnSpLocks/>
          </p:cNvCxnSpPr>
          <p:nvPr/>
        </p:nvCxnSpPr>
        <p:spPr>
          <a:xfrm>
            <a:off x="6962694" y="3025533"/>
            <a:ext cx="0" cy="581930"/>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pic>
        <p:nvPicPr>
          <p:cNvPr id="78" name="Graphic 32">
            <a:extLst>
              <a:ext uri="{FF2B5EF4-FFF2-40B4-BE49-F238E27FC236}">
                <a16:creationId xmlns:a16="http://schemas.microsoft.com/office/drawing/2014/main" id="{035FC7A0-2F03-DB09-368F-50A2A3D0D1E6}"/>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36000" y="383189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32">
            <a:extLst>
              <a:ext uri="{FF2B5EF4-FFF2-40B4-BE49-F238E27FC236}">
                <a16:creationId xmlns:a16="http://schemas.microsoft.com/office/drawing/2014/main" id="{F3CFEE22-27E3-AA4F-B4BB-FEF49E26B2E2}"/>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064846" y="383836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0" name="直線コネクタ 79">
            <a:extLst>
              <a:ext uri="{FF2B5EF4-FFF2-40B4-BE49-F238E27FC236}">
                <a16:creationId xmlns:a16="http://schemas.microsoft.com/office/drawing/2014/main" id="{335CB7E1-5062-FDA8-5AF2-954BE2D9E323}"/>
              </a:ext>
            </a:extLst>
          </p:cNvPr>
          <p:cNvCxnSpPr>
            <a:cxnSpLocks/>
            <a:endCxn id="55" idx="0"/>
          </p:cNvCxnSpPr>
          <p:nvPr/>
        </p:nvCxnSpPr>
        <p:spPr>
          <a:xfrm>
            <a:off x="5302892" y="4124633"/>
            <a:ext cx="0" cy="664384"/>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01CDB672-E074-F040-6E92-B59E70CDB850}"/>
              </a:ext>
            </a:extLst>
          </p:cNvPr>
          <p:cNvCxnSpPr>
            <a:cxnSpLocks/>
          </p:cNvCxnSpPr>
          <p:nvPr/>
        </p:nvCxnSpPr>
        <p:spPr>
          <a:xfrm>
            <a:off x="5916000"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E73B8D5C-3A57-69FB-904B-5FA3B340FE3C}"/>
              </a:ext>
            </a:extLst>
          </p:cNvPr>
          <p:cNvCxnSpPr>
            <a:cxnSpLocks/>
          </p:cNvCxnSpPr>
          <p:nvPr/>
        </p:nvCxnSpPr>
        <p:spPr>
          <a:xfrm>
            <a:off x="8244846"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4E2D493D-1B31-8CA8-50E1-4048348AC3CA}"/>
              </a:ext>
            </a:extLst>
          </p:cNvPr>
          <p:cNvCxnSpPr>
            <a:cxnSpLocks/>
          </p:cNvCxnSpPr>
          <p:nvPr/>
        </p:nvCxnSpPr>
        <p:spPr>
          <a:xfrm>
            <a:off x="8939597"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5106AECF-94F7-B100-78D7-2EBDEF1453B5}"/>
              </a:ext>
            </a:extLst>
          </p:cNvPr>
          <p:cNvCxnSpPr>
            <a:cxnSpLocks/>
          </p:cNvCxnSpPr>
          <p:nvPr/>
        </p:nvCxnSpPr>
        <p:spPr>
          <a:xfrm>
            <a:off x="5302892" y="4580832"/>
            <a:ext cx="3628542"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780D8A2B-B294-3D38-D78B-3EDCD2B396DF}"/>
              </a:ext>
            </a:extLst>
          </p:cNvPr>
          <p:cNvCxnSpPr>
            <a:cxnSpLocks/>
            <a:endCxn id="57" idx="1"/>
          </p:cNvCxnSpPr>
          <p:nvPr/>
        </p:nvCxnSpPr>
        <p:spPr>
          <a:xfrm flipV="1">
            <a:off x="5518892" y="5011363"/>
            <a:ext cx="3029258" cy="1637"/>
          </a:xfrm>
          <a:prstGeom prst="line">
            <a:avLst/>
          </a:prstGeom>
          <a:ln w="12700" cap="rnd">
            <a:solidFill>
              <a:schemeClr val="bg1"/>
            </a:solidFill>
            <a:round/>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00E51AAD-41EF-CF7C-75DD-854C8A58FEB9}"/>
              </a:ext>
            </a:extLst>
          </p:cNvPr>
          <p:cNvCxnSpPr>
            <a:cxnSpLocks/>
          </p:cNvCxnSpPr>
          <p:nvPr/>
        </p:nvCxnSpPr>
        <p:spPr>
          <a:xfrm flipH="1">
            <a:off x="7248000" y="1953000"/>
            <a:ext cx="359299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ADB15C4-28BD-CBFE-2F89-ED6048A651E0}"/>
              </a:ext>
            </a:extLst>
          </p:cNvPr>
          <p:cNvCxnSpPr>
            <a:cxnSpLocks/>
          </p:cNvCxnSpPr>
          <p:nvPr/>
        </p:nvCxnSpPr>
        <p:spPr>
          <a:xfrm>
            <a:off x="7248000" y="1947567"/>
            <a:ext cx="0" cy="592754"/>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80D38A83-4353-0032-AD8C-3A36534DBED1}"/>
              </a:ext>
            </a:extLst>
          </p:cNvPr>
          <p:cNvCxnSpPr>
            <a:cxnSpLocks/>
          </p:cNvCxnSpPr>
          <p:nvPr/>
        </p:nvCxnSpPr>
        <p:spPr>
          <a:xfrm flipH="1">
            <a:off x="1272000" y="2257509"/>
            <a:ext cx="166581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pic>
        <p:nvPicPr>
          <p:cNvPr id="106" name="Graphic 8">
            <a:extLst>
              <a:ext uri="{FF2B5EF4-FFF2-40B4-BE49-F238E27FC236}">
                <a16:creationId xmlns:a16="http://schemas.microsoft.com/office/drawing/2014/main" id="{76D1CA12-3E97-898A-BB30-CAEC37A63521}"/>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11834" y="2861066"/>
            <a:ext cx="249847" cy="24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テキスト ボックス 106">
            <a:extLst>
              <a:ext uri="{FF2B5EF4-FFF2-40B4-BE49-F238E27FC236}">
                <a16:creationId xmlns:a16="http://schemas.microsoft.com/office/drawing/2014/main" id="{74F735E6-E6BE-0F91-98AF-805D5AEE1B6E}"/>
              </a:ext>
            </a:extLst>
          </p:cNvPr>
          <p:cNvSpPr txBox="1"/>
          <p:nvPr/>
        </p:nvSpPr>
        <p:spPr>
          <a:xfrm>
            <a:off x="7805898" y="2891415"/>
            <a:ext cx="415499" cy="215444"/>
          </a:xfrm>
          <a:prstGeom prst="rect">
            <a:avLst/>
          </a:prstGeom>
          <a:noFill/>
        </p:spPr>
        <p:txBody>
          <a:bodyPr wrap="none" rtlCol="0">
            <a:spAutoFit/>
          </a:bodyPr>
          <a:lstStyle/>
          <a:p>
            <a:pPr algn="ctr"/>
            <a:r>
              <a:rPr kumimoji="1" lang="en-US" altLang="ja-JP" sz="800" dirty="0">
                <a:solidFill>
                  <a:schemeClr val="bg1"/>
                </a:solidFill>
                <a:latin typeface="Meiryo UI" panose="020B0604030504040204" pitchFamily="34" charset="-128"/>
                <a:ea typeface="Meiryo UI" panose="020B0604030504040204" pitchFamily="34" charset="-128"/>
                <a:cs typeface="Arial" panose="020B0604020202020204" pitchFamily="34" charset="0"/>
              </a:rPr>
              <a:t>WAF</a:t>
            </a:r>
            <a:endParaRPr kumimoji="1" lang="ja-JP" altLang="en-US" sz="800">
              <a:solidFill>
                <a:schemeClr val="bg1"/>
              </a:solidFill>
              <a:latin typeface="Meiryo UI" panose="020B0604030504040204" pitchFamily="34" charset="-128"/>
              <a:ea typeface="Meiryo UI" panose="020B0604030504040204" pitchFamily="34" charset="-128"/>
              <a:cs typeface="Arial" panose="020B0604020202020204" pitchFamily="34" charset="0"/>
            </a:endParaRPr>
          </a:p>
        </p:txBody>
      </p:sp>
      <p:sp>
        <p:nvSpPr>
          <p:cNvPr id="109" name="テキスト ボックス 108">
            <a:extLst>
              <a:ext uri="{FF2B5EF4-FFF2-40B4-BE49-F238E27FC236}">
                <a16:creationId xmlns:a16="http://schemas.microsoft.com/office/drawing/2014/main" id="{C4137881-7F30-C5F4-EC81-24318752DF47}"/>
              </a:ext>
            </a:extLst>
          </p:cNvPr>
          <p:cNvSpPr txBox="1"/>
          <p:nvPr/>
        </p:nvSpPr>
        <p:spPr>
          <a:xfrm>
            <a:off x="8400000" y="2578693"/>
            <a:ext cx="1377300" cy="215444"/>
          </a:xfrm>
          <a:prstGeom prst="rect">
            <a:avLst/>
          </a:prstGeom>
          <a:noFill/>
        </p:spPr>
        <p:txBody>
          <a:bodyPr wrap="none" rtlCol="0">
            <a:spAutoFit/>
          </a:bodyPr>
          <a:lstStyle/>
          <a:p>
            <a:pPr algn="ctr"/>
            <a:r>
              <a:rPr kumimoji="1" lang="en-US" altLang="ja-JP" sz="800" dirty="0">
                <a:solidFill>
                  <a:prstClr val="black"/>
                </a:solidFill>
                <a:latin typeface="Meiryo UI" panose="020B0604030504040204" pitchFamily="34" charset="-128"/>
                <a:cs typeface="Arial" panose="020B0604020202020204" pitchFamily="34" charset="0"/>
              </a:rPr>
              <a:t>Cognito </a:t>
            </a:r>
            <a:r>
              <a:rPr kumimoji="1" lang="ja-JP" altLang="en-US" sz="800">
                <a:solidFill>
                  <a:prstClr val="black"/>
                </a:solidFill>
                <a:latin typeface="Meiryo UI" panose="020B0604030504040204" pitchFamily="34" charset="-128"/>
                <a:cs typeface="Arial" panose="020B0604020202020204" pitchFamily="34" charset="0"/>
              </a:rPr>
              <a:t>によるユーザー認証</a:t>
            </a:r>
          </a:p>
        </p:txBody>
      </p:sp>
      <p:sp>
        <p:nvSpPr>
          <p:cNvPr id="111" name="テキスト ボックス 110">
            <a:extLst>
              <a:ext uri="{FF2B5EF4-FFF2-40B4-BE49-F238E27FC236}">
                <a16:creationId xmlns:a16="http://schemas.microsoft.com/office/drawing/2014/main" id="{16988316-96F2-9D5B-A39C-ECC3E9E01599}"/>
              </a:ext>
            </a:extLst>
          </p:cNvPr>
          <p:cNvSpPr txBox="1"/>
          <p:nvPr/>
        </p:nvSpPr>
        <p:spPr>
          <a:xfrm>
            <a:off x="9509175" y="1747476"/>
            <a:ext cx="1159292" cy="215444"/>
          </a:xfrm>
          <a:prstGeom prst="rect">
            <a:avLst/>
          </a:prstGeom>
          <a:noFill/>
        </p:spPr>
        <p:txBody>
          <a:bodyPr wrap="none" rtlCol="0">
            <a:spAutoFit/>
          </a:bodyPr>
          <a:lstStyle/>
          <a:p>
            <a:pPr algn="ctr"/>
            <a:r>
              <a:rPr kumimoji="1" lang="en-US" altLang="ja-JP" sz="800" dirty="0">
                <a:solidFill>
                  <a:prstClr val="black"/>
                </a:solidFill>
                <a:latin typeface="Meiryo UI" panose="020B0604030504040204" pitchFamily="34" charset="-128"/>
                <a:cs typeface="Arial" panose="020B0604020202020204" pitchFamily="34" charset="0"/>
              </a:rPr>
              <a:t>ALB </a:t>
            </a:r>
            <a:r>
              <a:rPr kumimoji="1" lang="ja-JP" altLang="en-US" sz="800">
                <a:solidFill>
                  <a:prstClr val="black"/>
                </a:solidFill>
                <a:latin typeface="Meiryo UI" panose="020B0604030504040204" pitchFamily="34" charset="-128"/>
                <a:cs typeface="Arial" panose="020B0604020202020204" pitchFamily="34" charset="0"/>
              </a:rPr>
              <a:t>アクセスログを出力</a:t>
            </a:r>
          </a:p>
        </p:txBody>
      </p:sp>
      <p:pic>
        <p:nvPicPr>
          <p:cNvPr id="112" name="Graphic 23">
            <a:extLst>
              <a:ext uri="{FF2B5EF4-FFF2-40B4-BE49-F238E27FC236}">
                <a16:creationId xmlns:a16="http://schemas.microsoft.com/office/drawing/2014/main" id="{B22E9A09-04B6-D946-9CCF-536B36CB253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14186" y="467184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テキスト ボックス 112">
            <a:extLst>
              <a:ext uri="{FF2B5EF4-FFF2-40B4-BE49-F238E27FC236}">
                <a16:creationId xmlns:a16="http://schemas.microsoft.com/office/drawing/2014/main" id="{EB4C147D-7ED5-CBE1-7807-EFDF32E5CFDF}"/>
              </a:ext>
            </a:extLst>
          </p:cNvPr>
          <p:cNvSpPr txBox="1"/>
          <p:nvPr/>
        </p:nvSpPr>
        <p:spPr>
          <a:xfrm>
            <a:off x="498098" y="5172560"/>
            <a:ext cx="896399"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システム管理者</a:t>
            </a:r>
          </a:p>
        </p:txBody>
      </p:sp>
    </p:spTree>
    <p:extLst>
      <p:ext uri="{BB962C8B-B14F-4D97-AF65-F5344CB8AC3E}">
        <p14:creationId xmlns:p14="http://schemas.microsoft.com/office/powerpoint/2010/main" val="295856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Step 4. </a:t>
            </a:r>
            <a:r>
              <a:rPr lang="ja-JP" altLang="en-US"/>
              <a:t>非機能要件を満たす</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15</a:t>
            </a:fld>
            <a:endParaRPr lang="en-US"/>
          </a:p>
        </p:txBody>
      </p:sp>
      <p:sp>
        <p:nvSpPr>
          <p:cNvPr id="3" name="正方形/長方形 2">
            <a:extLst>
              <a:ext uri="{FF2B5EF4-FFF2-40B4-BE49-F238E27FC236}">
                <a16:creationId xmlns:a16="http://schemas.microsoft.com/office/drawing/2014/main" id="{852516A3-96E1-F713-96C8-3B1ED69D058D}"/>
              </a:ext>
            </a:extLst>
          </p:cNvPr>
          <p:cNvSpPr/>
          <p:nvPr/>
        </p:nvSpPr>
        <p:spPr>
          <a:xfrm>
            <a:off x="246798" y="909000"/>
            <a:ext cx="11609201" cy="532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 name="Rectangle 7">
            <a:extLst>
              <a:ext uri="{FF2B5EF4-FFF2-40B4-BE49-F238E27FC236}">
                <a16:creationId xmlns:a16="http://schemas.microsoft.com/office/drawing/2014/main" id="{935E7833-D4C0-992D-F1F2-715549D574DD}"/>
              </a:ext>
            </a:extLst>
          </p:cNvPr>
          <p:cNvSpPr/>
          <p:nvPr/>
        </p:nvSpPr>
        <p:spPr>
          <a:xfrm>
            <a:off x="1704000" y="1053000"/>
            <a:ext cx="9936000" cy="5040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ysClr val="windowText" lastClr="000000"/>
              </a:solidFill>
              <a:latin typeface="Arial" panose="020B0604020202020204" pitchFamily="34" charset="0"/>
              <a:cs typeface="Arial" panose="020B0604020202020204" pitchFamily="34" charset="0"/>
            </a:endParaRPr>
          </a:p>
        </p:txBody>
      </p:sp>
      <p:pic>
        <p:nvPicPr>
          <p:cNvPr id="6" name="Graphic 9">
            <a:extLst>
              <a:ext uri="{FF2B5EF4-FFF2-40B4-BE49-F238E27FC236}">
                <a16:creationId xmlns:a16="http://schemas.microsoft.com/office/drawing/2014/main" id="{750791B5-575F-1887-3B52-0A826B1D7A0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04000" y="1056175"/>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3">
            <a:extLst>
              <a:ext uri="{FF2B5EF4-FFF2-40B4-BE49-F238E27FC236}">
                <a16:creationId xmlns:a16="http://schemas.microsoft.com/office/drawing/2014/main" id="{4B6CC19F-766E-0061-A416-DF022952715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14186" y="1950810"/>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a:extLst>
              <a:ext uri="{FF2B5EF4-FFF2-40B4-BE49-F238E27FC236}">
                <a16:creationId xmlns:a16="http://schemas.microsoft.com/office/drawing/2014/main" id="{C47720E5-11E1-99C9-6F2B-5007AA8781B4}"/>
              </a:ext>
            </a:extLst>
          </p:cNvPr>
          <p:cNvSpPr txBox="1"/>
          <p:nvPr/>
        </p:nvSpPr>
        <p:spPr>
          <a:xfrm>
            <a:off x="548589" y="2451522"/>
            <a:ext cx="795411"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一般ユーザー</a:t>
            </a:r>
          </a:p>
        </p:txBody>
      </p:sp>
      <p:sp>
        <p:nvSpPr>
          <p:cNvPr id="9" name="Rectangle 8">
            <a:extLst>
              <a:ext uri="{FF2B5EF4-FFF2-40B4-BE49-F238E27FC236}">
                <a16:creationId xmlns:a16="http://schemas.microsoft.com/office/drawing/2014/main" id="{EE39D629-9207-DE6A-C1A0-95D535E6BE64}"/>
              </a:ext>
            </a:extLst>
          </p:cNvPr>
          <p:cNvSpPr/>
          <p:nvPr/>
        </p:nvSpPr>
        <p:spPr>
          <a:xfrm>
            <a:off x="2034200" y="1269000"/>
            <a:ext cx="9338901" cy="46800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900" dirty="0">
              <a:solidFill>
                <a:srgbClr val="5B9CD5"/>
              </a:solidFill>
              <a:latin typeface="Arial" panose="020B0604020202020204" pitchFamily="34" charset="0"/>
              <a:cs typeface="Arial" panose="020B0604020202020204" pitchFamily="34" charset="0"/>
            </a:endParaRPr>
          </a:p>
        </p:txBody>
      </p:sp>
      <p:pic>
        <p:nvPicPr>
          <p:cNvPr id="10" name="Graphic 25">
            <a:extLst>
              <a:ext uri="{FF2B5EF4-FFF2-40B4-BE49-F238E27FC236}">
                <a16:creationId xmlns:a16="http://schemas.microsoft.com/office/drawing/2014/main" id="{B2AAD053-78A0-B5AF-F52F-6BB4168A882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028781" y="1269000"/>
            <a:ext cx="254905" cy="264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86202352-2990-150A-E86A-480FA31CAE72}"/>
              </a:ext>
            </a:extLst>
          </p:cNvPr>
          <p:cNvSpPr/>
          <p:nvPr/>
        </p:nvSpPr>
        <p:spPr bwMode="auto">
          <a:xfrm>
            <a:off x="3107355" y="1562588"/>
            <a:ext cx="7518645" cy="424241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endParaRPr lang="en-US" sz="1200" dirty="0">
              <a:ln w="0"/>
              <a:solidFill>
                <a:srgbClr val="1E8900"/>
              </a:solidFill>
              <a:latin typeface="Arial" panose="020B0604020202020204" pitchFamily="34" charset="0"/>
              <a:cs typeface="Arial" panose="020B0604020202020204" pitchFamily="34" charset="0"/>
            </a:endParaRPr>
          </a:p>
        </p:txBody>
      </p:sp>
      <p:pic>
        <p:nvPicPr>
          <p:cNvPr id="12" name="Graphic 9">
            <a:extLst>
              <a:ext uri="{FF2B5EF4-FFF2-40B4-BE49-F238E27FC236}">
                <a16:creationId xmlns:a16="http://schemas.microsoft.com/office/drawing/2014/main" id="{470A40DD-897A-E147-5139-986A1BF695B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7356" y="1562588"/>
            <a:ext cx="255600" cy="2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テキスト ボックス 12">
            <a:extLst>
              <a:ext uri="{FF2B5EF4-FFF2-40B4-BE49-F238E27FC236}">
                <a16:creationId xmlns:a16="http://schemas.microsoft.com/office/drawing/2014/main" id="{4856B4BD-295E-780F-3B04-9A62EE77D954}"/>
              </a:ext>
            </a:extLst>
          </p:cNvPr>
          <p:cNvSpPr txBox="1"/>
          <p:nvPr/>
        </p:nvSpPr>
        <p:spPr>
          <a:xfrm>
            <a:off x="2336677" y="1299815"/>
            <a:ext cx="766235" cy="230832"/>
          </a:xfrm>
          <a:prstGeom prst="rect">
            <a:avLst/>
          </a:prstGeom>
          <a:noFill/>
        </p:spPr>
        <p:txBody>
          <a:bodyPr wrap="none" lIns="0" rIns="0" rtlCol="0">
            <a:spAutoFit/>
          </a:bodyPr>
          <a:lstStyle/>
          <a:p>
            <a:pPr algn="l"/>
            <a:r>
              <a:rPr kumimoji="1" lang="en-US" altLang="ja-JP" sz="900" dirty="0">
                <a:solidFill>
                  <a:srgbClr val="367EBA"/>
                </a:solidFill>
                <a:latin typeface="Meiryo" panose="020B0604030504040204" pitchFamily="34" charset="-128"/>
                <a:ea typeface="Meiryo" panose="020B0604030504040204" pitchFamily="34" charset="-128"/>
              </a:rPr>
              <a:t>Tokyo Region</a:t>
            </a:r>
            <a:endParaRPr kumimoji="1" lang="ja-JP" altLang="en-US" sz="900" dirty="0">
              <a:solidFill>
                <a:srgbClr val="367EBA"/>
              </a:solidFill>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F564F01E-FB71-2039-BB08-F15BEF839D66}"/>
              </a:ext>
            </a:extLst>
          </p:cNvPr>
          <p:cNvSpPr txBox="1"/>
          <p:nvPr/>
        </p:nvSpPr>
        <p:spPr>
          <a:xfrm>
            <a:off x="3433008" y="1612560"/>
            <a:ext cx="224420" cy="230832"/>
          </a:xfrm>
          <a:prstGeom prst="rect">
            <a:avLst/>
          </a:prstGeom>
          <a:noFill/>
        </p:spPr>
        <p:txBody>
          <a:bodyPr wrap="none" lIns="0" rIns="0" rtlCol="0">
            <a:spAutoFit/>
          </a:bodyPr>
          <a:lstStyle/>
          <a:p>
            <a:pPr algn="l"/>
            <a:r>
              <a:rPr kumimoji="1" lang="en-US" altLang="ja-JP" sz="900" dirty="0">
                <a:solidFill>
                  <a:srgbClr val="268813"/>
                </a:solidFill>
                <a:latin typeface="Meiryo" panose="020B0604030504040204" pitchFamily="34" charset="-128"/>
                <a:ea typeface="Meiryo" panose="020B0604030504040204" pitchFamily="34" charset="-128"/>
              </a:rPr>
              <a:t>VPC</a:t>
            </a:r>
            <a:endParaRPr kumimoji="1" lang="ja-JP" altLang="en-US" sz="900" dirty="0">
              <a:solidFill>
                <a:srgbClr val="268813"/>
              </a:solidFill>
              <a:latin typeface="Meiryo" panose="020B0604030504040204" pitchFamily="34" charset="-128"/>
              <a:ea typeface="Meiryo" panose="020B0604030504040204" pitchFamily="34" charset="-128"/>
            </a:endParaRPr>
          </a:p>
        </p:txBody>
      </p:sp>
      <p:pic>
        <p:nvPicPr>
          <p:cNvPr id="15" name="Graphic 23">
            <a:extLst>
              <a:ext uri="{FF2B5EF4-FFF2-40B4-BE49-F238E27FC236}">
                <a16:creationId xmlns:a16="http://schemas.microsoft.com/office/drawing/2014/main" id="{ABD78DA1-56B1-E73E-608F-DF1C109A3C2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flipH="1">
            <a:off x="714186" y="4671848"/>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テキスト ボックス 15">
            <a:extLst>
              <a:ext uri="{FF2B5EF4-FFF2-40B4-BE49-F238E27FC236}">
                <a16:creationId xmlns:a16="http://schemas.microsoft.com/office/drawing/2014/main" id="{AC8FA4BB-0467-2ED0-C7AC-A83B966F1B22}"/>
              </a:ext>
            </a:extLst>
          </p:cNvPr>
          <p:cNvSpPr txBox="1"/>
          <p:nvPr/>
        </p:nvSpPr>
        <p:spPr>
          <a:xfrm>
            <a:off x="498098" y="5172560"/>
            <a:ext cx="896399" cy="230832"/>
          </a:xfrm>
          <a:prstGeom prst="rect">
            <a:avLst/>
          </a:prstGeom>
          <a:noFill/>
        </p:spPr>
        <p:txBody>
          <a:bodyPr wrap="none" rtlCol="0">
            <a:spAutoFit/>
          </a:bodyPr>
          <a:lstStyle/>
          <a:p>
            <a:pPr algn="ctr"/>
            <a:r>
              <a:rPr kumimoji="1" lang="ja-JP" altLang="en-US" sz="900">
                <a:solidFill>
                  <a:schemeClr val="bg1"/>
                </a:solidFill>
                <a:latin typeface="Meiryo UI" panose="020B0604030504040204" pitchFamily="34" charset="-128"/>
                <a:ea typeface="Meiryo UI" panose="020B0604030504040204" pitchFamily="34" charset="-128"/>
                <a:cs typeface="Arial" panose="020B0604020202020204" pitchFamily="34" charset="0"/>
              </a:rPr>
              <a:t>システム管理者</a:t>
            </a:r>
          </a:p>
        </p:txBody>
      </p:sp>
      <p:pic>
        <p:nvPicPr>
          <p:cNvPr id="17" name="Graphic 10">
            <a:extLst>
              <a:ext uri="{FF2B5EF4-FFF2-40B4-BE49-F238E27FC236}">
                <a16:creationId xmlns:a16="http://schemas.microsoft.com/office/drawing/2014/main" id="{EB6D4878-4C05-3179-4667-47182F3948D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937812" y="2089863"/>
            <a:ext cx="330200" cy="330200"/>
          </a:xfrm>
          <a:prstGeom prst="rect">
            <a:avLst/>
          </a:prstGeom>
          <a:solidFill>
            <a:schemeClr val="tx1"/>
          </a:solidFill>
          <a:ln>
            <a:noFill/>
          </a:ln>
        </p:spPr>
      </p:pic>
      <p:sp>
        <p:nvSpPr>
          <p:cNvPr id="18" name="テキスト ボックス 17">
            <a:extLst>
              <a:ext uri="{FF2B5EF4-FFF2-40B4-BE49-F238E27FC236}">
                <a16:creationId xmlns:a16="http://schemas.microsoft.com/office/drawing/2014/main" id="{11E2C180-7BEF-6904-59BA-19372E8F364D}"/>
              </a:ext>
            </a:extLst>
          </p:cNvPr>
          <p:cNvSpPr txBox="1"/>
          <p:nvPr/>
        </p:nvSpPr>
        <p:spPr>
          <a:xfrm>
            <a:off x="2860718" y="2411668"/>
            <a:ext cx="490519" cy="369332"/>
          </a:xfrm>
          <a:prstGeom prst="rect">
            <a:avLst/>
          </a:prstGeom>
          <a:solidFill>
            <a:schemeClr val="tx1"/>
          </a:solid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Internet</a:t>
            </a:r>
          </a:p>
          <a:p>
            <a:pPr algn="ctr"/>
            <a:r>
              <a:rPr kumimoji="1" lang="en-US" altLang="ja-JP" sz="900" dirty="0">
                <a:solidFill>
                  <a:schemeClr val="bg1"/>
                </a:solidFill>
                <a:latin typeface="Meiryo" panose="020B0604030504040204" pitchFamily="34" charset="-128"/>
                <a:ea typeface="Meiryo" panose="020B0604030504040204" pitchFamily="34" charset="-128"/>
              </a:rPr>
              <a:t>Gateway</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19" name="Rectangle 10">
            <a:extLst>
              <a:ext uri="{FF2B5EF4-FFF2-40B4-BE49-F238E27FC236}">
                <a16:creationId xmlns:a16="http://schemas.microsoft.com/office/drawing/2014/main" id="{60855604-E145-B456-33E6-BA475BC8220A}"/>
              </a:ext>
            </a:extLst>
          </p:cNvPr>
          <p:cNvSpPr/>
          <p:nvPr/>
        </p:nvSpPr>
        <p:spPr>
          <a:xfrm>
            <a:off x="3648000"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01</a:t>
            </a:r>
          </a:p>
        </p:txBody>
      </p:sp>
      <p:sp>
        <p:nvSpPr>
          <p:cNvPr id="20" name="Rectangle 10">
            <a:extLst>
              <a:ext uri="{FF2B5EF4-FFF2-40B4-BE49-F238E27FC236}">
                <a16:creationId xmlns:a16="http://schemas.microsoft.com/office/drawing/2014/main" id="{937A4CF3-DC79-AF26-AD20-8B98A294C162}"/>
              </a:ext>
            </a:extLst>
          </p:cNvPr>
          <p:cNvSpPr/>
          <p:nvPr/>
        </p:nvSpPr>
        <p:spPr>
          <a:xfrm>
            <a:off x="7108433" y="1799976"/>
            <a:ext cx="3237044" cy="3861024"/>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AZ</a:t>
            </a:r>
            <a:r>
              <a:rPr lang="ja-JP" altLang="en-US" sz="1200">
                <a:solidFill>
                  <a:srgbClr val="5B9CD5"/>
                </a:solidFill>
                <a:latin typeface="Arial" panose="020B0604020202020204" pitchFamily="34" charset="0"/>
                <a:cs typeface="Arial" panose="020B0604020202020204" pitchFamily="34" charset="0"/>
              </a:rPr>
              <a:t> </a:t>
            </a:r>
            <a:r>
              <a:rPr lang="en-US" altLang="ja-JP" sz="1200" dirty="0">
                <a:solidFill>
                  <a:srgbClr val="5B9CD5"/>
                </a:solidFill>
                <a:latin typeface="Arial" panose="020B0604020202020204" pitchFamily="34" charset="0"/>
                <a:cs typeface="Arial" panose="020B0604020202020204" pitchFamily="34" charset="0"/>
              </a:rPr>
              <a:t>02</a:t>
            </a:r>
          </a:p>
        </p:txBody>
      </p:sp>
      <p:sp>
        <p:nvSpPr>
          <p:cNvPr id="21" name="Rectangle 32">
            <a:extLst>
              <a:ext uri="{FF2B5EF4-FFF2-40B4-BE49-F238E27FC236}">
                <a16:creationId xmlns:a16="http://schemas.microsoft.com/office/drawing/2014/main" id="{5DFEE24E-55E6-76B4-2406-8C9C25089928}"/>
              </a:ext>
            </a:extLst>
          </p:cNvPr>
          <p:cNvSpPr/>
          <p:nvPr/>
        </p:nvSpPr>
        <p:spPr>
          <a:xfrm>
            <a:off x="3925046" y="2406925"/>
            <a:ext cx="2746954" cy="74814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22" name="Graphic 34">
            <a:extLst>
              <a:ext uri="{FF2B5EF4-FFF2-40B4-BE49-F238E27FC236}">
                <a16:creationId xmlns:a16="http://schemas.microsoft.com/office/drawing/2014/main" id="{D02E61A8-AC33-B711-A446-EF4C3CB6DDF1}"/>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925046" y="2405338"/>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32">
            <a:extLst>
              <a:ext uri="{FF2B5EF4-FFF2-40B4-BE49-F238E27FC236}">
                <a16:creationId xmlns:a16="http://schemas.microsoft.com/office/drawing/2014/main" id="{90B0D924-5D65-53FF-6338-14E210A8542D}"/>
              </a:ext>
            </a:extLst>
          </p:cNvPr>
          <p:cNvSpPr/>
          <p:nvPr/>
        </p:nvSpPr>
        <p:spPr>
          <a:xfrm>
            <a:off x="7386120" y="2420063"/>
            <a:ext cx="2746954" cy="748149"/>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1E8900"/>
              </a:solidFill>
              <a:latin typeface="Arial" panose="020B0604020202020204" pitchFamily="34" charset="0"/>
              <a:cs typeface="Arial" panose="020B0604020202020204" pitchFamily="34" charset="0"/>
            </a:endParaRPr>
          </a:p>
        </p:txBody>
      </p:sp>
      <p:pic>
        <p:nvPicPr>
          <p:cNvPr id="24" name="Graphic 34">
            <a:extLst>
              <a:ext uri="{FF2B5EF4-FFF2-40B4-BE49-F238E27FC236}">
                <a16:creationId xmlns:a16="http://schemas.microsoft.com/office/drawing/2014/main" id="{E5AC4807-5C91-0E56-C975-BF415E4A750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86120" y="2418476"/>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角丸四角形 24">
            <a:extLst>
              <a:ext uri="{FF2B5EF4-FFF2-40B4-BE49-F238E27FC236}">
                <a16:creationId xmlns:a16="http://schemas.microsoft.com/office/drawing/2014/main" id="{553DD372-B18F-DC77-49D0-2CC38CD4CE08}"/>
              </a:ext>
            </a:extLst>
          </p:cNvPr>
          <p:cNvSpPr/>
          <p:nvPr/>
        </p:nvSpPr>
        <p:spPr>
          <a:xfrm>
            <a:off x="6143499" y="2540321"/>
            <a:ext cx="1638391" cy="466594"/>
          </a:xfrm>
          <a:prstGeom prst="roundRect">
            <a:avLst/>
          </a:prstGeom>
          <a:solidFill>
            <a:sysClr val="window" lastClr="FFFFFF"/>
          </a:solidFill>
          <a:ln w="12700" cap="flat" cmpd="sng" algn="ctr">
            <a:solidFill>
              <a:srgbClr val="4F29A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chemeClr val="bg1"/>
              </a:solidFill>
              <a:effectLst/>
              <a:uLnTx/>
              <a:uFillTx/>
              <a:latin typeface="游ゴシック" panose="020F0502020204030204"/>
              <a:ea typeface="游ゴシック" panose="020B0400000000000000" pitchFamily="34" charset="-128"/>
              <a:cs typeface="+mn-cs"/>
            </a:endParaRPr>
          </a:p>
        </p:txBody>
      </p:sp>
      <p:pic>
        <p:nvPicPr>
          <p:cNvPr id="26" name="Graphic 8">
            <a:extLst>
              <a:ext uri="{FF2B5EF4-FFF2-40B4-BE49-F238E27FC236}">
                <a16:creationId xmlns:a16="http://schemas.microsoft.com/office/drawing/2014/main" id="{CAD4A9FB-FC65-D557-1DF9-FA787467D02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12000" y="25977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テキスト ボックス 26">
            <a:extLst>
              <a:ext uri="{FF2B5EF4-FFF2-40B4-BE49-F238E27FC236}">
                <a16:creationId xmlns:a16="http://schemas.microsoft.com/office/drawing/2014/main" id="{50288F32-DAA4-4443-DA96-1BECE63E4CB9}"/>
              </a:ext>
            </a:extLst>
          </p:cNvPr>
          <p:cNvSpPr txBox="1"/>
          <p:nvPr/>
        </p:nvSpPr>
        <p:spPr>
          <a:xfrm>
            <a:off x="6702036" y="2593043"/>
            <a:ext cx="979755" cy="3693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Application</a:t>
            </a:r>
          </a:p>
          <a:p>
            <a:pPr algn="ctr"/>
            <a:r>
              <a:rPr kumimoji="1" lang="en-US" altLang="ja-JP" sz="900" dirty="0">
                <a:solidFill>
                  <a:prstClr val="black"/>
                </a:solidFill>
                <a:latin typeface="Meiryo UI" panose="020B0604030504040204" pitchFamily="34" charset="-128"/>
                <a:cs typeface="Arial" panose="020B0604020202020204" pitchFamily="34" charset="0"/>
              </a:rPr>
              <a:t>Load Balancer</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28" name="直線コネクタ 27">
            <a:extLst>
              <a:ext uri="{FF2B5EF4-FFF2-40B4-BE49-F238E27FC236}">
                <a16:creationId xmlns:a16="http://schemas.microsoft.com/office/drawing/2014/main" id="{A0E3DB83-0E4C-6912-256D-DDDB02BD6C6B}"/>
              </a:ext>
            </a:extLst>
          </p:cNvPr>
          <p:cNvCxnSpPr>
            <a:stCxn id="17" idx="3"/>
          </p:cNvCxnSpPr>
          <p:nvPr/>
        </p:nvCxnSpPr>
        <p:spPr>
          <a:xfrm>
            <a:off x="3268012" y="2254963"/>
            <a:ext cx="3691988"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16AE8B1-A346-1EB2-5506-98186F38E3C3}"/>
              </a:ext>
            </a:extLst>
          </p:cNvPr>
          <p:cNvCxnSpPr>
            <a:cxnSpLocks/>
          </p:cNvCxnSpPr>
          <p:nvPr/>
        </p:nvCxnSpPr>
        <p:spPr>
          <a:xfrm>
            <a:off x="6962694" y="2254963"/>
            <a:ext cx="0" cy="285358"/>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pic>
        <p:nvPicPr>
          <p:cNvPr id="30" name="Graphic 17">
            <a:extLst>
              <a:ext uri="{FF2B5EF4-FFF2-40B4-BE49-F238E27FC236}">
                <a16:creationId xmlns:a16="http://schemas.microsoft.com/office/drawing/2014/main" id="{8926CBAF-6D14-4CAA-CCC7-BE27B09E9F6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825988" y="2593618"/>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テキスト ボックス 30">
            <a:extLst>
              <a:ext uri="{FF2B5EF4-FFF2-40B4-BE49-F238E27FC236}">
                <a16:creationId xmlns:a16="http://schemas.microsoft.com/office/drawing/2014/main" id="{66400765-5568-57E4-B2F6-4E4FA730834F}"/>
              </a:ext>
            </a:extLst>
          </p:cNvPr>
          <p:cNvSpPr txBox="1"/>
          <p:nvPr/>
        </p:nvSpPr>
        <p:spPr>
          <a:xfrm>
            <a:off x="10680967" y="2924242"/>
            <a:ext cx="614271" cy="2308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Cognito</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32" name="直線コネクタ 31">
            <a:extLst>
              <a:ext uri="{FF2B5EF4-FFF2-40B4-BE49-F238E27FC236}">
                <a16:creationId xmlns:a16="http://schemas.microsoft.com/office/drawing/2014/main" id="{F9609337-01B3-DF52-93C2-158859DBFFB3}"/>
              </a:ext>
            </a:extLst>
          </p:cNvPr>
          <p:cNvCxnSpPr>
            <a:cxnSpLocks/>
          </p:cNvCxnSpPr>
          <p:nvPr/>
        </p:nvCxnSpPr>
        <p:spPr>
          <a:xfrm flipH="1">
            <a:off x="7781890" y="2773618"/>
            <a:ext cx="305910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pic>
        <p:nvPicPr>
          <p:cNvPr id="33" name="Graphic 8">
            <a:extLst>
              <a:ext uri="{FF2B5EF4-FFF2-40B4-BE49-F238E27FC236}">
                <a16:creationId xmlns:a16="http://schemas.microsoft.com/office/drawing/2014/main" id="{4BCDF28D-3869-3458-134D-80D6186514A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823218" y="177300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テキスト ボックス 33">
            <a:extLst>
              <a:ext uri="{FF2B5EF4-FFF2-40B4-BE49-F238E27FC236}">
                <a16:creationId xmlns:a16="http://schemas.microsoft.com/office/drawing/2014/main" id="{5EDCB828-D2BE-C7DB-13CB-5157C4ADED73}"/>
              </a:ext>
            </a:extLst>
          </p:cNvPr>
          <p:cNvSpPr txBox="1"/>
          <p:nvPr/>
        </p:nvSpPr>
        <p:spPr>
          <a:xfrm>
            <a:off x="10588387" y="2125986"/>
            <a:ext cx="805029" cy="3693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S3 Bucket</a:t>
            </a:r>
            <a:br>
              <a:rPr kumimoji="1" lang="en-US" altLang="ja-JP" sz="900" dirty="0">
                <a:solidFill>
                  <a:prstClr val="black"/>
                </a:solidFill>
                <a:latin typeface="Meiryo UI" panose="020B0604030504040204" pitchFamily="34" charset="-128"/>
                <a:cs typeface="Arial" panose="020B0604020202020204" pitchFamily="34" charset="0"/>
              </a:rPr>
            </a:br>
            <a:r>
              <a:rPr kumimoji="1" lang="en-US" altLang="ja-JP" sz="900" dirty="0">
                <a:solidFill>
                  <a:prstClr val="black"/>
                </a:solidFill>
                <a:latin typeface="Meiryo UI" panose="020B0604030504040204" pitchFamily="34" charset="-128"/>
                <a:cs typeface="Arial" panose="020B0604020202020204" pitchFamily="34" charset="0"/>
              </a:rPr>
              <a:t>(</a:t>
            </a:r>
            <a:r>
              <a:rPr kumimoji="1" lang="ja-JP" altLang="en-US" sz="900">
                <a:solidFill>
                  <a:prstClr val="black"/>
                </a:solidFill>
                <a:latin typeface="Meiryo UI" panose="020B0604030504040204" pitchFamily="34" charset="-128"/>
                <a:cs typeface="Arial" panose="020B0604020202020204" pitchFamily="34" charset="0"/>
              </a:rPr>
              <a:t>ログ保存用</a:t>
            </a:r>
            <a:r>
              <a:rPr kumimoji="1" lang="en-US" altLang="ja-JP" sz="900" dirty="0">
                <a:solidFill>
                  <a:prstClr val="black"/>
                </a:solidFill>
                <a:latin typeface="Meiryo UI" panose="020B0604030504040204" pitchFamily="34" charset="-128"/>
                <a:cs typeface="Arial" panose="020B0604020202020204" pitchFamily="34" charset="0"/>
              </a:rPr>
              <a:t>)</a:t>
            </a:r>
            <a:endParaRPr kumimoji="1" lang="ja-JP" altLang="en-US" sz="900">
              <a:solidFill>
                <a:prstClr val="black"/>
              </a:solidFill>
              <a:latin typeface="Meiryo UI" panose="020B0604030504040204" pitchFamily="34" charset="-128"/>
              <a:cs typeface="Arial" panose="020B0604020202020204" pitchFamily="34" charset="0"/>
            </a:endParaRPr>
          </a:p>
        </p:txBody>
      </p:sp>
      <p:sp>
        <p:nvSpPr>
          <p:cNvPr id="35" name="Rectangle 7">
            <a:extLst>
              <a:ext uri="{FF2B5EF4-FFF2-40B4-BE49-F238E27FC236}">
                <a16:creationId xmlns:a16="http://schemas.microsoft.com/office/drawing/2014/main" id="{BE0E3A00-806E-E9F6-E45C-7870CFB11BA1}"/>
              </a:ext>
            </a:extLst>
          </p:cNvPr>
          <p:cNvSpPr/>
          <p:nvPr/>
        </p:nvSpPr>
        <p:spPr>
          <a:xfrm>
            <a:off x="3925046" y="3307035"/>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36" name="Graphic 35">
            <a:extLst>
              <a:ext uri="{FF2B5EF4-FFF2-40B4-BE49-F238E27FC236}">
                <a16:creationId xmlns:a16="http://schemas.microsoft.com/office/drawing/2014/main" id="{AFD4B2EE-0C34-8A86-112C-48E965E7094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25046" y="3305448"/>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7">
            <a:extLst>
              <a:ext uri="{FF2B5EF4-FFF2-40B4-BE49-F238E27FC236}">
                <a16:creationId xmlns:a16="http://schemas.microsoft.com/office/drawing/2014/main" id="{2801C372-ED4A-D92B-69A8-1C0087E67FFC}"/>
              </a:ext>
            </a:extLst>
          </p:cNvPr>
          <p:cNvSpPr/>
          <p:nvPr/>
        </p:nvSpPr>
        <p:spPr>
          <a:xfrm>
            <a:off x="7386120" y="3309378"/>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38" name="Graphic 35">
            <a:extLst>
              <a:ext uri="{FF2B5EF4-FFF2-40B4-BE49-F238E27FC236}">
                <a16:creationId xmlns:a16="http://schemas.microsoft.com/office/drawing/2014/main" id="{9487AA0B-B7E2-AB3F-B272-72FF602B8BF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86120" y="3307791"/>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7">
            <a:extLst>
              <a:ext uri="{FF2B5EF4-FFF2-40B4-BE49-F238E27FC236}">
                <a16:creationId xmlns:a16="http://schemas.microsoft.com/office/drawing/2014/main" id="{6E786012-5E0F-886D-DCF4-4EE34F8256EB}"/>
              </a:ext>
            </a:extLst>
          </p:cNvPr>
          <p:cNvSpPr/>
          <p:nvPr/>
        </p:nvSpPr>
        <p:spPr>
          <a:xfrm>
            <a:off x="3929415" y="4483224"/>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40" name="Graphic 35">
            <a:extLst>
              <a:ext uri="{FF2B5EF4-FFF2-40B4-BE49-F238E27FC236}">
                <a16:creationId xmlns:a16="http://schemas.microsoft.com/office/drawing/2014/main" id="{46237937-08FC-E2A7-6258-F6680E3F5B9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29415" y="4481637"/>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7">
            <a:extLst>
              <a:ext uri="{FF2B5EF4-FFF2-40B4-BE49-F238E27FC236}">
                <a16:creationId xmlns:a16="http://schemas.microsoft.com/office/drawing/2014/main" id="{728708F7-2D86-2198-F09B-0D6E55D2476C}"/>
              </a:ext>
            </a:extLst>
          </p:cNvPr>
          <p:cNvSpPr/>
          <p:nvPr/>
        </p:nvSpPr>
        <p:spPr>
          <a:xfrm>
            <a:off x="7390673" y="4485139"/>
            <a:ext cx="2746954" cy="1057965"/>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endParaRPr lang="en-US" sz="1200" dirty="0">
              <a:solidFill>
                <a:srgbClr val="5B9CD5"/>
              </a:solidFill>
              <a:latin typeface="Arial" panose="020B0604020202020204" pitchFamily="34" charset="0"/>
              <a:cs typeface="Arial" panose="020B0604020202020204" pitchFamily="34" charset="0"/>
            </a:endParaRPr>
          </a:p>
        </p:txBody>
      </p:sp>
      <p:pic>
        <p:nvPicPr>
          <p:cNvPr id="42" name="Graphic 35">
            <a:extLst>
              <a:ext uri="{FF2B5EF4-FFF2-40B4-BE49-F238E27FC236}">
                <a16:creationId xmlns:a16="http://schemas.microsoft.com/office/drawing/2014/main" id="{9491E07C-D17E-41AC-D300-2E3267C8B1D5}"/>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90673" y="4483552"/>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グラフィックス 42">
            <a:extLst>
              <a:ext uri="{FF2B5EF4-FFF2-40B4-BE49-F238E27FC236}">
                <a16:creationId xmlns:a16="http://schemas.microsoft.com/office/drawing/2014/main" id="{E5F1BDCE-93BF-CCFF-653D-E33889539F60}"/>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86892" y="4789017"/>
            <a:ext cx="432000" cy="432000"/>
          </a:xfrm>
          <a:prstGeom prst="rect">
            <a:avLst/>
          </a:prstGeom>
        </p:spPr>
      </p:pic>
      <p:sp>
        <p:nvSpPr>
          <p:cNvPr id="44" name="テキスト ボックス 43">
            <a:extLst>
              <a:ext uri="{FF2B5EF4-FFF2-40B4-BE49-F238E27FC236}">
                <a16:creationId xmlns:a16="http://schemas.microsoft.com/office/drawing/2014/main" id="{0D1FA37D-2DAE-1563-8600-0CFB3CEBEFBE}"/>
              </a:ext>
            </a:extLst>
          </p:cNvPr>
          <p:cNvSpPr txBox="1"/>
          <p:nvPr/>
        </p:nvSpPr>
        <p:spPr>
          <a:xfrm>
            <a:off x="5031985" y="5207822"/>
            <a:ext cx="541815" cy="3693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br>
              <a:rPr kumimoji="1" lang="en-US" altLang="ja-JP" sz="900" dirty="0">
                <a:solidFill>
                  <a:schemeClr val="bg1"/>
                </a:solidFill>
                <a:latin typeface="Meiryo" panose="020B0604030504040204" pitchFamily="34" charset="-128"/>
                <a:ea typeface="Meiryo" panose="020B0604030504040204" pitchFamily="34" charset="-128"/>
              </a:rPr>
            </a:br>
            <a:r>
              <a:rPr kumimoji="1" lang="en-US" altLang="ja-JP" sz="900" dirty="0">
                <a:solidFill>
                  <a:schemeClr val="bg1"/>
                </a:solidFill>
                <a:latin typeface="Meiryo" panose="020B0604030504040204" pitchFamily="34" charset="-128"/>
                <a:ea typeface="Meiryo" panose="020B0604030504040204" pitchFamily="34" charset="-128"/>
              </a:rPr>
              <a:t>(Primary)</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45" name="グラフィックス 44">
            <a:extLst>
              <a:ext uri="{FF2B5EF4-FFF2-40B4-BE49-F238E27FC236}">
                <a16:creationId xmlns:a16="http://schemas.microsoft.com/office/drawing/2014/main" id="{C5A6E64D-D0D5-16AC-3360-CD74FB4EF61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548150" y="4795363"/>
            <a:ext cx="432000" cy="432000"/>
          </a:xfrm>
          <a:prstGeom prst="rect">
            <a:avLst/>
          </a:prstGeom>
        </p:spPr>
      </p:pic>
      <p:sp>
        <p:nvSpPr>
          <p:cNvPr id="46" name="テキスト ボックス 45">
            <a:extLst>
              <a:ext uri="{FF2B5EF4-FFF2-40B4-BE49-F238E27FC236}">
                <a16:creationId xmlns:a16="http://schemas.microsoft.com/office/drawing/2014/main" id="{A3DE8002-587A-C696-7F05-062BCADB1565}"/>
              </a:ext>
            </a:extLst>
          </p:cNvPr>
          <p:cNvSpPr txBox="1"/>
          <p:nvPr/>
        </p:nvSpPr>
        <p:spPr>
          <a:xfrm>
            <a:off x="8417101" y="5214168"/>
            <a:ext cx="694101" cy="3693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p>
          <a:p>
            <a:pPr algn="ctr"/>
            <a:r>
              <a:rPr kumimoji="1" lang="en-US" altLang="ja-JP" sz="900" dirty="0">
                <a:solidFill>
                  <a:schemeClr val="bg1"/>
                </a:solidFill>
                <a:latin typeface="Meiryo" panose="020B0604030504040204" pitchFamily="34" charset="-128"/>
                <a:ea typeface="Meiryo" panose="020B0604030504040204" pitchFamily="34" charset="-128"/>
              </a:rPr>
              <a:t>(Secondary)</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47" name="Rectangle 12">
            <a:extLst>
              <a:ext uri="{FF2B5EF4-FFF2-40B4-BE49-F238E27FC236}">
                <a16:creationId xmlns:a16="http://schemas.microsoft.com/office/drawing/2014/main" id="{67CE1DEE-EC78-D997-74E3-F24ABB8A3E01}"/>
              </a:ext>
            </a:extLst>
          </p:cNvPr>
          <p:cNvSpPr/>
          <p:nvPr/>
        </p:nvSpPr>
        <p:spPr>
          <a:xfrm>
            <a:off x="4304166" y="3614370"/>
            <a:ext cx="5535834" cy="667471"/>
          </a:xfrm>
          <a:prstGeom prst="rect">
            <a:avLst/>
          </a:prstGeom>
          <a:solidFill>
            <a:schemeClr val="tx1"/>
          </a:solidFill>
          <a:ln w="9525">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endParaRPr lang="en-US" sz="1200" dirty="0">
              <a:solidFill>
                <a:srgbClr val="D86613"/>
              </a:solidFill>
              <a:latin typeface="Arial" panose="020B0604020202020204" pitchFamily="34" charset="0"/>
              <a:cs typeface="Arial" panose="020B0604020202020204" pitchFamily="34" charset="0"/>
            </a:endParaRPr>
          </a:p>
        </p:txBody>
      </p:sp>
      <p:pic>
        <p:nvPicPr>
          <p:cNvPr id="48" name="Graphic 14">
            <a:extLst>
              <a:ext uri="{FF2B5EF4-FFF2-40B4-BE49-F238E27FC236}">
                <a16:creationId xmlns:a16="http://schemas.microsoft.com/office/drawing/2014/main" id="{71F84DBF-CA2D-8424-865C-D35010057ED1}"/>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304167" y="3607463"/>
            <a:ext cx="246285" cy="246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Graphic 32">
            <a:extLst>
              <a:ext uri="{FF2B5EF4-FFF2-40B4-BE49-F238E27FC236}">
                <a16:creationId xmlns:a16="http://schemas.microsoft.com/office/drawing/2014/main" id="{E2F33A2B-F074-10AC-A7A6-3DC109F9CF37}"/>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122892" y="383522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32">
            <a:extLst>
              <a:ext uri="{FF2B5EF4-FFF2-40B4-BE49-F238E27FC236}">
                <a16:creationId xmlns:a16="http://schemas.microsoft.com/office/drawing/2014/main" id="{39C39C3C-A4DB-EADC-B439-AA5C45CEDE2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759597" y="3835224"/>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テキスト ボックス 50">
            <a:extLst>
              <a:ext uri="{FF2B5EF4-FFF2-40B4-BE49-F238E27FC236}">
                <a16:creationId xmlns:a16="http://schemas.microsoft.com/office/drawing/2014/main" id="{2F27A8D7-CC63-385C-7C78-DD9AFF7BAFD9}"/>
              </a:ext>
            </a:extLst>
          </p:cNvPr>
          <p:cNvSpPr txBox="1"/>
          <p:nvPr/>
        </p:nvSpPr>
        <p:spPr>
          <a:xfrm>
            <a:off x="4521837" y="3617238"/>
            <a:ext cx="1423788" cy="230832"/>
          </a:xfrm>
          <a:prstGeom prst="rect">
            <a:avLst/>
          </a:prstGeom>
          <a:noFill/>
        </p:spPr>
        <p:txBody>
          <a:bodyPr wrap="none" rtlCol="0">
            <a:spAutoFit/>
          </a:bodyPr>
          <a:lstStyle/>
          <a:p>
            <a:pPr algn="ctr"/>
            <a:r>
              <a:rPr kumimoji="1" lang="en-US" altLang="ja-JP" sz="900" dirty="0">
                <a:solidFill>
                  <a:prstClr val="black"/>
                </a:solidFill>
                <a:latin typeface="Meiryo UI" panose="020B0604030504040204" pitchFamily="34" charset="-128"/>
                <a:cs typeface="Arial" panose="020B0604020202020204" pitchFamily="34" charset="0"/>
              </a:rPr>
              <a:t>ECS Service (</a:t>
            </a:r>
            <a:r>
              <a:rPr kumimoji="1" lang="en-US" altLang="ja-JP" sz="900" dirty="0" err="1">
                <a:solidFill>
                  <a:prstClr val="black"/>
                </a:solidFill>
                <a:latin typeface="Meiryo UI" panose="020B0604030504040204" pitchFamily="34" charset="-128"/>
                <a:cs typeface="Arial" panose="020B0604020202020204" pitchFamily="34" charset="0"/>
              </a:rPr>
              <a:t>Fargate</a:t>
            </a:r>
            <a:r>
              <a:rPr kumimoji="1" lang="en-US" altLang="ja-JP" sz="900" dirty="0">
                <a:solidFill>
                  <a:prstClr val="black"/>
                </a:solidFill>
                <a:latin typeface="Meiryo UI" panose="020B0604030504040204" pitchFamily="34" charset="-128"/>
                <a:cs typeface="Arial" panose="020B0604020202020204" pitchFamily="34" charset="0"/>
              </a:rPr>
              <a:t>)</a:t>
            </a:r>
            <a:endParaRPr kumimoji="1" lang="ja-JP" altLang="en-US" sz="900">
              <a:solidFill>
                <a:prstClr val="black"/>
              </a:solidFill>
              <a:latin typeface="Meiryo UI" panose="020B0604030504040204" pitchFamily="34" charset="-128"/>
              <a:cs typeface="Arial" panose="020B0604020202020204" pitchFamily="34" charset="0"/>
            </a:endParaRPr>
          </a:p>
        </p:txBody>
      </p:sp>
      <p:cxnSp>
        <p:nvCxnSpPr>
          <p:cNvPr id="52" name="直線コネクタ 51">
            <a:extLst>
              <a:ext uri="{FF2B5EF4-FFF2-40B4-BE49-F238E27FC236}">
                <a16:creationId xmlns:a16="http://schemas.microsoft.com/office/drawing/2014/main" id="{93FA0971-1DD8-960C-A309-D889EE12ED5D}"/>
              </a:ext>
            </a:extLst>
          </p:cNvPr>
          <p:cNvCxnSpPr>
            <a:cxnSpLocks/>
          </p:cNvCxnSpPr>
          <p:nvPr/>
        </p:nvCxnSpPr>
        <p:spPr>
          <a:xfrm>
            <a:off x="6962694" y="3025533"/>
            <a:ext cx="0" cy="581930"/>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pic>
        <p:nvPicPr>
          <p:cNvPr id="53" name="Graphic 32">
            <a:extLst>
              <a:ext uri="{FF2B5EF4-FFF2-40B4-BE49-F238E27FC236}">
                <a16:creationId xmlns:a16="http://schemas.microsoft.com/office/drawing/2014/main" id="{E7917351-41D8-99D0-EC03-E486DBBAC2C2}"/>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736000" y="383189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32">
            <a:extLst>
              <a:ext uri="{FF2B5EF4-FFF2-40B4-BE49-F238E27FC236}">
                <a16:creationId xmlns:a16="http://schemas.microsoft.com/office/drawing/2014/main" id="{950137AF-BC6B-0D87-5638-BA90DC3850CE}"/>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064846" y="383836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直線コネクタ 54">
            <a:extLst>
              <a:ext uri="{FF2B5EF4-FFF2-40B4-BE49-F238E27FC236}">
                <a16:creationId xmlns:a16="http://schemas.microsoft.com/office/drawing/2014/main" id="{7E0C184B-9C20-83D4-EE46-B1D779F839BC}"/>
              </a:ext>
            </a:extLst>
          </p:cNvPr>
          <p:cNvCxnSpPr>
            <a:cxnSpLocks/>
            <a:endCxn id="43" idx="0"/>
          </p:cNvCxnSpPr>
          <p:nvPr/>
        </p:nvCxnSpPr>
        <p:spPr>
          <a:xfrm>
            <a:off x="5302892" y="4124633"/>
            <a:ext cx="0" cy="664384"/>
          </a:xfrm>
          <a:prstGeom prst="line">
            <a:avLst/>
          </a:prstGeom>
          <a:ln w="12700" cap="rnd">
            <a:solidFill>
              <a:schemeClr val="bg1"/>
            </a:solidFill>
            <a:round/>
            <a:tailEnd type="triangle"/>
          </a:ln>
          <a:effectLst/>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E2C4C9A4-FE81-2F1B-DA0B-379E106CDBFA}"/>
              </a:ext>
            </a:extLst>
          </p:cNvPr>
          <p:cNvCxnSpPr>
            <a:cxnSpLocks/>
          </p:cNvCxnSpPr>
          <p:nvPr/>
        </p:nvCxnSpPr>
        <p:spPr>
          <a:xfrm>
            <a:off x="5916000"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C4C1A004-5E1E-2226-3296-168EC20C78FF}"/>
              </a:ext>
            </a:extLst>
          </p:cNvPr>
          <p:cNvCxnSpPr>
            <a:cxnSpLocks/>
          </p:cNvCxnSpPr>
          <p:nvPr/>
        </p:nvCxnSpPr>
        <p:spPr>
          <a:xfrm>
            <a:off x="8244846"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32307797-B8F0-206D-50D1-92A4E51847EC}"/>
              </a:ext>
            </a:extLst>
          </p:cNvPr>
          <p:cNvCxnSpPr>
            <a:cxnSpLocks/>
          </p:cNvCxnSpPr>
          <p:nvPr/>
        </p:nvCxnSpPr>
        <p:spPr>
          <a:xfrm>
            <a:off x="8939597" y="4123061"/>
            <a:ext cx="0" cy="457771"/>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F2F84BC5-512B-B675-6FFA-D34A023CEB00}"/>
              </a:ext>
            </a:extLst>
          </p:cNvPr>
          <p:cNvCxnSpPr>
            <a:cxnSpLocks/>
          </p:cNvCxnSpPr>
          <p:nvPr/>
        </p:nvCxnSpPr>
        <p:spPr>
          <a:xfrm>
            <a:off x="5302892" y="4580832"/>
            <a:ext cx="3628542" cy="0"/>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E037FA9-18FE-42BE-3963-F9DAEBFBB95F}"/>
              </a:ext>
            </a:extLst>
          </p:cNvPr>
          <p:cNvCxnSpPr>
            <a:cxnSpLocks/>
            <a:endCxn id="45" idx="1"/>
          </p:cNvCxnSpPr>
          <p:nvPr/>
        </p:nvCxnSpPr>
        <p:spPr>
          <a:xfrm flipV="1">
            <a:off x="5518892" y="5011363"/>
            <a:ext cx="3029258" cy="1637"/>
          </a:xfrm>
          <a:prstGeom prst="line">
            <a:avLst/>
          </a:prstGeom>
          <a:ln w="12700" cap="rnd">
            <a:solidFill>
              <a:schemeClr val="bg1"/>
            </a:solidFill>
            <a:round/>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B9C1DD9D-EDFD-1793-167B-F6133393308B}"/>
              </a:ext>
            </a:extLst>
          </p:cNvPr>
          <p:cNvCxnSpPr>
            <a:cxnSpLocks/>
          </p:cNvCxnSpPr>
          <p:nvPr/>
        </p:nvCxnSpPr>
        <p:spPr>
          <a:xfrm flipH="1">
            <a:off x="7248000" y="1953000"/>
            <a:ext cx="359299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2CB6AC8F-0154-8C64-2070-C91CF7DC4F75}"/>
              </a:ext>
            </a:extLst>
          </p:cNvPr>
          <p:cNvCxnSpPr>
            <a:cxnSpLocks/>
          </p:cNvCxnSpPr>
          <p:nvPr/>
        </p:nvCxnSpPr>
        <p:spPr>
          <a:xfrm>
            <a:off x="7248000" y="1947567"/>
            <a:ext cx="0" cy="592754"/>
          </a:xfrm>
          <a:prstGeom prst="line">
            <a:avLst/>
          </a:prstGeom>
          <a:ln w="12700" cap="rnd">
            <a:solidFill>
              <a:schemeClr val="bg1"/>
            </a:solidFill>
            <a:round/>
          </a:ln>
          <a:effectLst/>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7729E262-E114-4F13-6A5D-E1A548F65F5A}"/>
              </a:ext>
            </a:extLst>
          </p:cNvPr>
          <p:cNvCxnSpPr>
            <a:cxnSpLocks/>
          </p:cNvCxnSpPr>
          <p:nvPr/>
        </p:nvCxnSpPr>
        <p:spPr>
          <a:xfrm flipH="1">
            <a:off x="1272000" y="2257509"/>
            <a:ext cx="1665812"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pic>
        <p:nvPicPr>
          <p:cNvPr id="64" name="Graphic 8">
            <a:extLst>
              <a:ext uri="{FF2B5EF4-FFF2-40B4-BE49-F238E27FC236}">
                <a16:creationId xmlns:a16="http://schemas.microsoft.com/office/drawing/2014/main" id="{79D31DE4-8144-63A6-BC67-9D7E5F54239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7611834" y="2861066"/>
            <a:ext cx="249847" cy="249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テキスト ボックス 64">
            <a:extLst>
              <a:ext uri="{FF2B5EF4-FFF2-40B4-BE49-F238E27FC236}">
                <a16:creationId xmlns:a16="http://schemas.microsoft.com/office/drawing/2014/main" id="{FE8AEAD1-2165-DA08-8AF1-B695EAD92A61}"/>
              </a:ext>
            </a:extLst>
          </p:cNvPr>
          <p:cNvSpPr txBox="1"/>
          <p:nvPr/>
        </p:nvSpPr>
        <p:spPr>
          <a:xfrm>
            <a:off x="7805898" y="2891415"/>
            <a:ext cx="415499" cy="215444"/>
          </a:xfrm>
          <a:prstGeom prst="rect">
            <a:avLst/>
          </a:prstGeom>
          <a:noFill/>
        </p:spPr>
        <p:txBody>
          <a:bodyPr wrap="none" rtlCol="0">
            <a:spAutoFit/>
          </a:bodyPr>
          <a:lstStyle/>
          <a:p>
            <a:pPr algn="ctr"/>
            <a:r>
              <a:rPr kumimoji="1" lang="en-US" altLang="ja-JP" sz="800" dirty="0">
                <a:solidFill>
                  <a:schemeClr val="bg1"/>
                </a:solidFill>
                <a:latin typeface="Meiryo UI" panose="020B0604030504040204" pitchFamily="34" charset="-128"/>
                <a:ea typeface="Meiryo UI" panose="020B0604030504040204" pitchFamily="34" charset="-128"/>
                <a:cs typeface="Arial" panose="020B0604020202020204" pitchFamily="34" charset="0"/>
              </a:rPr>
              <a:t>WAF</a:t>
            </a:r>
            <a:endParaRPr kumimoji="1" lang="ja-JP" altLang="en-US" sz="800">
              <a:solidFill>
                <a:schemeClr val="bg1"/>
              </a:solidFill>
              <a:latin typeface="Meiryo UI" panose="020B0604030504040204" pitchFamily="34" charset="-128"/>
              <a:ea typeface="Meiryo UI" panose="020B0604030504040204" pitchFamily="34" charset="-128"/>
              <a:cs typeface="Arial" panose="020B0604020202020204" pitchFamily="34" charset="0"/>
            </a:endParaRPr>
          </a:p>
        </p:txBody>
      </p:sp>
      <p:sp>
        <p:nvSpPr>
          <p:cNvPr id="66" name="テキスト ボックス 65">
            <a:extLst>
              <a:ext uri="{FF2B5EF4-FFF2-40B4-BE49-F238E27FC236}">
                <a16:creationId xmlns:a16="http://schemas.microsoft.com/office/drawing/2014/main" id="{8EC6C6A8-DD64-F32F-A27B-4725D35F3AA2}"/>
              </a:ext>
            </a:extLst>
          </p:cNvPr>
          <p:cNvSpPr txBox="1"/>
          <p:nvPr/>
        </p:nvSpPr>
        <p:spPr>
          <a:xfrm>
            <a:off x="8400000" y="2578693"/>
            <a:ext cx="1377300" cy="215444"/>
          </a:xfrm>
          <a:prstGeom prst="rect">
            <a:avLst/>
          </a:prstGeom>
          <a:noFill/>
        </p:spPr>
        <p:txBody>
          <a:bodyPr wrap="none" rtlCol="0">
            <a:spAutoFit/>
          </a:bodyPr>
          <a:lstStyle/>
          <a:p>
            <a:pPr algn="ctr"/>
            <a:r>
              <a:rPr kumimoji="1" lang="en-US" altLang="ja-JP" sz="800" dirty="0">
                <a:solidFill>
                  <a:prstClr val="black"/>
                </a:solidFill>
                <a:latin typeface="Meiryo UI" panose="020B0604030504040204" pitchFamily="34" charset="-128"/>
                <a:cs typeface="Arial" panose="020B0604020202020204" pitchFamily="34" charset="0"/>
              </a:rPr>
              <a:t>Cognito </a:t>
            </a:r>
            <a:r>
              <a:rPr kumimoji="1" lang="ja-JP" altLang="en-US" sz="800">
                <a:solidFill>
                  <a:prstClr val="black"/>
                </a:solidFill>
                <a:latin typeface="Meiryo UI" panose="020B0604030504040204" pitchFamily="34" charset="-128"/>
                <a:cs typeface="Arial" panose="020B0604020202020204" pitchFamily="34" charset="0"/>
              </a:rPr>
              <a:t>によるユーザー認証</a:t>
            </a:r>
          </a:p>
        </p:txBody>
      </p:sp>
      <p:sp>
        <p:nvSpPr>
          <p:cNvPr id="67" name="テキスト ボックス 66">
            <a:extLst>
              <a:ext uri="{FF2B5EF4-FFF2-40B4-BE49-F238E27FC236}">
                <a16:creationId xmlns:a16="http://schemas.microsoft.com/office/drawing/2014/main" id="{BA36DB76-6C66-6F53-EA8B-583B583074C1}"/>
              </a:ext>
            </a:extLst>
          </p:cNvPr>
          <p:cNvSpPr txBox="1"/>
          <p:nvPr/>
        </p:nvSpPr>
        <p:spPr>
          <a:xfrm>
            <a:off x="9509175" y="1747476"/>
            <a:ext cx="1159292" cy="215444"/>
          </a:xfrm>
          <a:prstGeom prst="rect">
            <a:avLst/>
          </a:prstGeom>
          <a:noFill/>
        </p:spPr>
        <p:txBody>
          <a:bodyPr wrap="none" rtlCol="0">
            <a:spAutoFit/>
          </a:bodyPr>
          <a:lstStyle/>
          <a:p>
            <a:pPr algn="ctr"/>
            <a:r>
              <a:rPr kumimoji="1" lang="en-US" altLang="ja-JP" sz="800" dirty="0">
                <a:solidFill>
                  <a:prstClr val="black"/>
                </a:solidFill>
                <a:latin typeface="Meiryo UI" panose="020B0604030504040204" pitchFamily="34" charset="-128"/>
                <a:cs typeface="Arial" panose="020B0604020202020204" pitchFamily="34" charset="0"/>
              </a:rPr>
              <a:t>ALB </a:t>
            </a:r>
            <a:r>
              <a:rPr kumimoji="1" lang="ja-JP" altLang="en-US" sz="800">
                <a:solidFill>
                  <a:prstClr val="black"/>
                </a:solidFill>
                <a:latin typeface="Meiryo UI" panose="020B0604030504040204" pitchFamily="34" charset="-128"/>
                <a:cs typeface="Arial" panose="020B0604020202020204" pitchFamily="34" charset="0"/>
              </a:rPr>
              <a:t>アクセスログを出力</a:t>
            </a:r>
          </a:p>
        </p:txBody>
      </p:sp>
      <p:pic>
        <p:nvPicPr>
          <p:cNvPr id="69" name="グラフィックス 68">
            <a:extLst>
              <a:ext uri="{FF2B5EF4-FFF2-40B4-BE49-F238E27FC236}">
                <a16:creationId xmlns:a16="http://schemas.microsoft.com/office/drawing/2014/main" id="{2317911F-3771-CCDB-9D41-FEAF5C220DA6}"/>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334229" y="2895715"/>
            <a:ext cx="432000" cy="432000"/>
          </a:xfrm>
          <a:prstGeom prst="rect">
            <a:avLst/>
          </a:prstGeom>
        </p:spPr>
      </p:pic>
      <p:sp>
        <p:nvSpPr>
          <p:cNvPr id="70" name="テキスト ボックス 69">
            <a:extLst>
              <a:ext uri="{FF2B5EF4-FFF2-40B4-BE49-F238E27FC236}">
                <a16:creationId xmlns:a16="http://schemas.microsoft.com/office/drawing/2014/main" id="{DD2D6C0E-2A33-0EFB-C335-B3EA5216ADC8}"/>
              </a:ext>
            </a:extLst>
          </p:cNvPr>
          <p:cNvSpPr txBox="1"/>
          <p:nvPr/>
        </p:nvSpPr>
        <p:spPr>
          <a:xfrm>
            <a:off x="2268100" y="3365540"/>
            <a:ext cx="56425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CloudTrail</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72" name="グラフィックス 71">
            <a:extLst>
              <a:ext uri="{FF2B5EF4-FFF2-40B4-BE49-F238E27FC236}">
                <a16:creationId xmlns:a16="http://schemas.microsoft.com/office/drawing/2014/main" id="{BFFA17B5-8673-33F3-CD79-C821B298E919}"/>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327980" y="3628487"/>
            <a:ext cx="432000" cy="432000"/>
          </a:xfrm>
          <a:prstGeom prst="rect">
            <a:avLst/>
          </a:prstGeom>
        </p:spPr>
      </p:pic>
      <p:pic>
        <p:nvPicPr>
          <p:cNvPr id="75" name="グラフィックス 74">
            <a:extLst>
              <a:ext uri="{FF2B5EF4-FFF2-40B4-BE49-F238E27FC236}">
                <a16:creationId xmlns:a16="http://schemas.microsoft.com/office/drawing/2014/main" id="{51B7ED8D-CC3A-AD36-7099-0B839182DA2E}"/>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327980" y="4671848"/>
            <a:ext cx="432000" cy="432000"/>
          </a:xfrm>
          <a:prstGeom prst="rect">
            <a:avLst/>
          </a:prstGeom>
        </p:spPr>
      </p:pic>
      <p:sp>
        <p:nvSpPr>
          <p:cNvPr id="76" name="テキスト ボックス 75">
            <a:extLst>
              <a:ext uri="{FF2B5EF4-FFF2-40B4-BE49-F238E27FC236}">
                <a16:creationId xmlns:a16="http://schemas.microsoft.com/office/drawing/2014/main" id="{0EC33509-D98A-AB06-605B-D25B4F226B57}"/>
              </a:ext>
            </a:extLst>
          </p:cNvPr>
          <p:cNvSpPr txBox="1"/>
          <p:nvPr/>
        </p:nvSpPr>
        <p:spPr>
          <a:xfrm>
            <a:off x="2426609" y="5132432"/>
            <a:ext cx="23243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SNS</a:t>
            </a:r>
            <a:endParaRPr kumimoji="1" lang="ja-JP" altLang="en-US" sz="900" dirty="0">
              <a:solidFill>
                <a:schemeClr val="bg1"/>
              </a:solidFill>
              <a:latin typeface="Meiryo" panose="020B0604030504040204" pitchFamily="34" charset="-128"/>
              <a:ea typeface="Meiryo" panose="020B0604030504040204" pitchFamily="34" charset="-128"/>
            </a:endParaRPr>
          </a:p>
        </p:txBody>
      </p:sp>
      <p:cxnSp>
        <p:nvCxnSpPr>
          <p:cNvPr id="77" name="直線コネクタ 76">
            <a:extLst>
              <a:ext uri="{FF2B5EF4-FFF2-40B4-BE49-F238E27FC236}">
                <a16:creationId xmlns:a16="http://schemas.microsoft.com/office/drawing/2014/main" id="{1DBF5F0C-2B05-EB34-DB7D-2D103F0AF12D}"/>
              </a:ext>
            </a:extLst>
          </p:cNvPr>
          <p:cNvCxnSpPr>
            <a:cxnSpLocks/>
            <a:endCxn id="75" idx="1"/>
          </p:cNvCxnSpPr>
          <p:nvPr/>
        </p:nvCxnSpPr>
        <p:spPr>
          <a:xfrm>
            <a:off x="1272000" y="4887848"/>
            <a:ext cx="1055980" cy="0"/>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72468696-2E2A-8C3E-25A9-62325E3FAD71}"/>
              </a:ext>
            </a:extLst>
          </p:cNvPr>
          <p:cNvCxnSpPr>
            <a:cxnSpLocks/>
            <a:stCxn id="75" idx="0"/>
            <a:endCxn id="72" idx="2"/>
          </p:cNvCxnSpPr>
          <p:nvPr/>
        </p:nvCxnSpPr>
        <p:spPr>
          <a:xfrm flipV="1">
            <a:off x="2543980" y="4060487"/>
            <a:ext cx="0" cy="611361"/>
          </a:xfrm>
          <a:prstGeom prst="line">
            <a:avLst/>
          </a:prstGeom>
          <a:ln w="12700" cap="rnd">
            <a:solidFill>
              <a:schemeClr val="bg1"/>
            </a:solidFill>
            <a:round/>
            <a:headEnd type="triangle"/>
          </a:ln>
          <a:effectLst/>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807C05F6-1A85-C71F-0060-3A9EFD350A2C}"/>
              </a:ext>
            </a:extLst>
          </p:cNvPr>
          <p:cNvSpPr txBox="1"/>
          <p:nvPr/>
        </p:nvSpPr>
        <p:spPr>
          <a:xfrm>
            <a:off x="2246999" y="4096666"/>
            <a:ext cx="609142" cy="230832"/>
          </a:xfrm>
          <a:prstGeom prst="rect">
            <a:avLst/>
          </a:prstGeom>
          <a:solidFill>
            <a:schemeClr val="tx1"/>
          </a:solidFill>
        </p:spPr>
        <p:txBody>
          <a:bodyPr wrap="none" lIns="0" rIns="0" rtlCol="0">
            <a:spAutoFit/>
          </a:bodyPr>
          <a:lstStyle/>
          <a:p>
            <a:pPr algn="ctr"/>
            <a:r>
              <a:rPr kumimoji="1" lang="en-US" altLang="ja-JP" sz="900" dirty="0" err="1">
                <a:solidFill>
                  <a:schemeClr val="bg1"/>
                </a:solidFill>
                <a:latin typeface="Meiryo" panose="020B0604030504040204" pitchFamily="34" charset="-128"/>
                <a:ea typeface="Meiryo" panose="020B0604030504040204" pitchFamily="34" charset="-128"/>
              </a:rPr>
              <a:t>GuardDuty</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85" name="テキスト ボックス 84">
            <a:extLst>
              <a:ext uri="{FF2B5EF4-FFF2-40B4-BE49-F238E27FC236}">
                <a16:creationId xmlns:a16="http://schemas.microsoft.com/office/drawing/2014/main" id="{C2CDD401-3FC6-5815-9B7E-240356030F8B}"/>
              </a:ext>
            </a:extLst>
          </p:cNvPr>
          <p:cNvSpPr txBox="1"/>
          <p:nvPr/>
        </p:nvSpPr>
        <p:spPr>
          <a:xfrm>
            <a:off x="1560000" y="4666898"/>
            <a:ext cx="627095" cy="215444"/>
          </a:xfrm>
          <a:prstGeom prst="rect">
            <a:avLst/>
          </a:prstGeom>
          <a:noFill/>
        </p:spPr>
        <p:txBody>
          <a:bodyPr wrap="none" rtlCol="0">
            <a:spAutoFit/>
          </a:bodyPr>
          <a:lstStyle/>
          <a:p>
            <a:pPr algn="ctr"/>
            <a:r>
              <a:rPr kumimoji="1" lang="ja-JP" altLang="en-US" sz="800">
                <a:solidFill>
                  <a:prstClr val="black"/>
                </a:solidFill>
                <a:latin typeface="Meiryo UI" panose="020B0604030504040204" pitchFamily="34" charset="-128"/>
                <a:cs typeface="Arial" panose="020B0604020202020204" pitchFamily="34" charset="0"/>
              </a:rPr>
              <a:t>メール通知</a:t>
            </a:r>
          </a:p>
        </p:txBody>
      </p:sp>
    </p:spTree>
    <p:extLst>
      <p:ext uri="{BB962C8B-B14F-4D97-AF65-F5344CB8AC3E}">
        <p14:creationId xmlns:p14="http://schemas.microsoft.com/office/powerpoint/2010/main" val="2944936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Step 5. </a:t>
            </a:r>
            <a:r>
              <a:rPr lang="en-US" dirty="0" err="1">
                <a:ea typeface="Meiryo UI" panose="020B0604030504040204" pitchFamily="34" charset="-128"/>
              </a:rPr>
              <a:t>アーキテクチャのレビューと改善</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16</a:t>
            </a:fld>
            <a:endParaRPr lang="en-US"/>
          </a:p>
        </p:txBody>
      </p:sp>
      <p:pic>
        <p:nvPicPr>
          <p:cNvPr id="78" name="図 77">
            <a:extLst>
              <a:ext uri="{FF2B5EF4-FFF2-40B4-BE49-F238E27FC236}">
                <a16:creationId xmlns:a16="http://schemas.microsoft.com/office/drawing/2014/main" id="{A90808E6-0B58-D865-A2E9-BC2B254D0B3D}"/>
              </a:ext>
            </a:extLst>
          </p:cNvPr>
          <p:cNvPicPr>
            <a:picLocks noChangeAspect="1"/>
          </p:cNvPicPr>
          <p:nvPr/>
        </p:nvPicPr>
        <p:blipFill>
          <a:blip r:embed="rId2" cstate="email">
            <a:alphaModFix amt="85000"/>
            <a:extLst>
              <a:ext uri="{28A0092B-C50C-407E-A947-70E740481C1C}">
                <a14:useLocalDpi xmlns:a14="http://schemas.microsoft.com/office/drawing/2010/main"/>
              </a:ext>
            </a:extLst>
          </a:blip>
          <a:stretch>
            <a:fillRect/>
          </a:stretch>
        </p:blipFill>
        <p:spPr>
          <a:xfrm>
            <a:off x="251649" y="904584"/>
            <a:ext cx="11604351" cy="5332415"/>
          </a:xfrm>
          <a:prstGeom prst="rect">
            <a:avLst/>
          </a:prstGeom>
        </p:spPr>
      </p:pic>
      <p:sp>
        <p:nvSpPr>
          <p:cNvPr id="79" name="正方形/長方形 78">
            <a:extLst>
              <a:ext uri="{FF2B5EF4-FFF2-40B4-BE49-F238E27FC236}">
                <a16:creationId xmlns:a16="http://schemas.microsoft.com/office/drawing/2014/main" id="{3E0F73DF-2299-7947-58E3-2D07EE58E40E}"/>
              </a:ext>
            </a:extLst>
          </p:cNvPr>
          <p:cNvSpPr/>
          <p:nvPr/>
        </p:nvSpPr>
        <p:spPr>
          <a:xfrm>
            <a:off x="0" y="2637000"/>
            <a:ext cx="12192000" cy="19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r>
              <a:rPr kumimoji="1" lang="ja-JP" altLang="en-US" sz="2400">
                <a:solidFill>
                  <a:schemeClr val="bg1"/>
                </a:solidFill>
              </a:rPr>
              <a:t>完成したアーキテクチャをレビューし、必要な修正をかけていくことで完成度を高めていきます。</a:t>
            </a:r>
            <a:endParaRPr kumimoji="1" lang="en-US" altLang="ja-JP" sz="2400" dirty="0">
              <a:solidFill>
                <a:schemeClr val="bg1"/>
              </a:solidFill>
            </a:endParaRPr>
          </a:p>
        </p:txBody>
      </p:sp>
    </p:spTree>
    <p:extLst>
      <p:ext uri="{BB962C8B-B14F-4D97-AF65-F5344CB8AC3E}">
        <p14:creationId xmlns:p14="http://schemas.microsoft.com/office/powerpoint/2010/main" val="1099496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184EC1EC-4EA9-45A4-A35C-0F0D072BBB93}"/>
              </a:ext>
            </a:extLst>
          </p:cNvPr>
          <p:cNvSpPr>
            <a:spLocks noGrp="1"/>
          </p:cNvSpPr>
          <p:nvPr>
            <p:ph type="title"/>
          </p:nvPr>
        </p:nvSpPr>
        <p:spPr>
          <a:xfrm>
            <a:off x="480000" y="3078133"/>
            <a:ext cx="11592000" cy="701731"/>
          </a:xfrm>
        </p:spPr>
        <p:txBody>
          <a:bodyPr/>
          <a:lstStyle/>
          <a:p>
            <a:r>
              <a:rPr kumimoji="1" lang="ja-JP" altLang="en-US" sz="4400"/>
              <a:t>参考：</a:t>
            </a:r>
            <a:r>
              <a:rPr kumimoji="1" lang="en-US" altLang="ja-JP" sz="4400" dirty="0"/>
              <a:t>Google </a:t>
            </a:r>
            <a:r>
              <a:rPr kumimoji="1" lang="ja-JP" altLang="en-US" sz="4400"/>
              <a:t>スライドの使い方</a:t>
            </a:r>
            <a:endParaRPr kumimoji="1" lang="ja-JP" altLang="en-US" sz="4400" dirty="0"/>
          </a:p>
        </p:txBody>
      </p:sp>
      <p:sp>
        <p:nvSpPr>
          <p:cNvPr id="3" name="スライド番号プレースホルダー 2">
            <a:extLst>
              <a:ext uri="{FF2B5EF4-FFF2-40B4-BE49-F238E27FC236}">
                <a16:creationId xmlns:a16="http://schemas.microsoft.com/office/drawing/2014/main" id="{5D83389E-4DA4-4F41-850F-462F089AA4B9}"/>
              </a:ext>
            </a:extLst>
          </p:cNvPr>
          <p:cNvSpPr>
            <a:spLocks noGrp="1"/>
          </p:cNvSpPr>
          <p:nvPr>
            <p:ph type="sldNum" sz="quarter" idx="4"/>
          </p:nvPr>
        </p:nvSpPr>
        <p:spPr>
          <a:xfrm>
            <a:off x="9192000" y="6289500"/>
            <a:ext cx="2743200" cy="365125"/>
          </a:xfrm>
        </p:spPr>
        <p:txBody>
          <a:bodyPr/>
          <a:lstStyle/>
          <a:p>
            <a:fld id="{EB4B8DE2-A4E8-46E4-8BBF-D75455EFF32C}" type="slidenum">
              <a:rPr lang="en-US" smtClean="0"/>
              <a:pPr/>
              <a:t>17</a:t>
            </a:fld>
            <a:endParaRPr lang="en-US"/>
          </a:p>
        </p:txBody>
      </p:sp>
    </p:spTree>
    <p:extLst>
      <p:ext uri="{BB962C8B-B14F-4D97-AF65-F5344CB8AC3E}">
        <p14:creationId xmlns:p14="http://schemas.microsoft.com/office/powerpoint/2010/main" val="3030722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スライド概要</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18</a:t>
            </a:fld>
            <a:endParaRPr lang="en-US"/>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9286196" cy="2246769"/>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t>本ブートキャンプではパワーポイントファイルの閲覧、編集に</a:t>
            </a:r>
            <a:r>
              <a:rPr lang="en-US" altLang="ja-JP" sz="2000" dirty="0"/>
              <a:t> Google </a:t>
            </a:r>
            <a:r>
              <a:rPr lang="ja-JP" altLang="en-US" sz="2000"/>
              <a:t>スライドを使用します。</a:t>
            </a:r>
            <a:endParaRPr lang="en-US" altLang="ja-JP" sz="2000" dirty="0"/>
          </a:p>
          <a:p>
            <a:pPr marL="342900" indent="-342900" algn="l">
              <a:buFont typeface="Arial" panose="020B0604020202020204" pitchFamily="34" charset="0"/>
              <a:buChar char="•"/>
            </a:pPr>
            <a:endParaRPr lang="en-US" altLang="ja-JP" sz="2000" dirty="0"/>
          </a:p>
          <a:p>
            <a:pPr marL="342900" indent="-342900" algn="l">
              <a:buFont typeface="Arial" panose="020B0604020202020204" pitchFamily="34" charset="0"/>
              <a:buChar char="•"/>
            </a:pPr>
            <a:r>
              <a:rPr lang="en-US" altLang="ja-JP" sz="2000" dirty="0"/>
              <a:t>Web</a:t>
            </a:r>
            <a:r>
              <a:rPr lang="ja-JP" altLang="en-US" sz="2000"/>
              <a:t>アプリケーションによって、ブラウザ上でパワーポイントファイルの操作が可能です。</a:t>
            </a:r>
            <a:br>
              <a:rPr lang="en-US" altLang="ja-JP" sz="2000" dirty="0"/>
            </a:br>
            <a:r>
              <a:rPr lang="en-US" altLang="ja-JP" sz="2000" dirty="0"/>
              <a:t>※</a:t>
            </a:r>
            <a:r>
              <a:rPr lang="ja-JP" altLang="en-US" sz="2000"/>
              <a:t>利用には </a:t>
            </a:r>
            <a:r>
              <a:rPr lang="en-US" altLang="ja-JP" sz="2000" dirty="0"/>
              <a:t>Google </a:t>
            </a:r>
            <a:r>
              <a:rPr lang="ja-JP" altLang="en-US" sz="2000"/>
              <a:t>アカウントが必要となります。</a:t>
            </a:r>
            <a:endParaRPr lang="en-US" altLang="ja-JP" sz="2000" dirty="0"/>
          </a:p>
          <a:p>
            <a:pPr algn="l"/>
            <a:endParaRPr lang="en-US" altLang="ja-JP" sz="2000" dirty="0"/>
          </a:p>
          <a:p>
            <a:pPr algn="l"/>
            <a:endParaRPr kumimoji="1" lang="en-US" altLang="ja-JP" sz="2000" dirty="0">
              <a:solidFill>
                <a:srgbClr val="FFFF00"/>
              </a:solidFill>
              <a:latin typeface="Meiryo" panose="020B0604030504040204" pitchFamily="34" charset="-128"/>
              <a:ea typeface="Meiryo" panose="020B0604030504040204" pitchFamily="34" charset="-128"/>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pic>
        <p:nvPicPr>
          <p:cNvPr id="5" name="図 4">
            <a:extLst>
              <a:ext uri="{FF2B5EF4-FFF2-40B4-BE49-F238E27FC236}">
                <a16:creationId xmlns:a16="http://schemas.microsoft.com/office/drawing/2014/main" id="{950A8CCA-D624-2DEB-5C23-D08E424928AF}"/>
              </a:ext>
            </a:extLst>
          </p:cNvPr>
          <p:cNvPicPr>
            <a:picLocks noChangeAspect="1"/>
          </p:cNvPicPr>
          <p:nvPr/>
        </p:nvPicPr>
        <p:blipFill>
          <a:blip r:embed="rId2"/>
          <a:stretch>
            <a:fillRect/>
          </a:stretch>
        </p:blipFill>
        <p:spPr>
          <a:xfrm>
            <a:off x="5592000" y="2864303"/>
            <a:ext cx="5758200" cy="3324720"/>
          </a:xfrm>
          <a:prstGeom prst="rect">
            <a:avLst/>
          </a:prstGeom>
        </p:spPr>
      </p:pic>
    </p:spTree>
    <p:extLst>
      <p:ext uri="{BB962C8B-B14F-4D97-AF65-F5344CB8AC3E}">
        <p14:creationId xmlns:p14="http://schemas.microsoft.com/office/powerpoint/2010/main" val="1707991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F12E787-37C8-648C-6540-5EB64295A60D}"/>
              </a:ext>
            </a:extLst>
          </p:cNvPr>
          <p:cNvPicPr>
            <a:picLocks noChangeAspect="1"/>
          </p:cNvPicPr>
          <p:nvPr/>
        </p:nvPicPr>
        <p:blipFill>
          <a:blip r:embed="rId2"/>
          <a:stretch>
            <a:fillRect/>
          </a:stretch>
        </p:blipFill>
        <p:spPr>
          <a:xfrm>
            <a:off x="4296000" y="2361202"/>
            <a:ext cx="6552000" cy="3752906"/>
          </a:xfrm>
          <a:prstGeom prst="rect">
            <a:avLst/>
          </a:prstGeom>
        </p:spPr>
      </p:pic>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スライドの使い方</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19</a:t>
            </a:fld>
            <a:endParaRPr lang="en-US"/>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8596905" cy="1631216"/>
          </a:xfrm>
          <a:prstGeom prst="rect">
            <a:avLst/>
          </a:prstGeom>
          <a:noFill/>
        </p:spPr>
        <p:txBody>
          <a:bodyPr wrap="none" lIns="0" rIns="0" rtlCol="0">
            <a:spAutoFit/>
          </a:bodyPr>
          <a:lstStyle/>
          <a:p>
            <a:pPr algn="l"/>
            <a:r>
              <a:rPr lang="ja-JP" altLang="en-US" sz="2000"/>
              <a:t>以下リンクより、ログインを選択し、</a:t>
            </a:r>
            <a:r>
              <a:rPr lang="en-US" altLang="ja-JP" sz="2000" dirty="0"/>
              <a:t>Google </a:t>
            </a:r>
            <a:r>
              <a:rPr lang="ja-JP" altLang="en-US" sz="2000"/>
              <a:t>アカウント</a:t>
            </a:r>
            <a:r>
              <a:rPr lang="en-US" altLang="ja-JP" sz="2000" dirty="0"/>
              <a:t>(</a:t>
            </a:r>
            <a:r>
              <a:rPr lang="ja-JP" altLang="en-US" sz="2000"/>
              <a:t>個人用可</a:t>
            </a:r>
            <a:r>
              <a:rPr lang="en-US" altLang="ja-JP" sz="2000" dirty="0"/>
              <a:t>)</a:t>
            </a:r>
            <a:r>
              <a:rPr lang="ja-JP" altLang="en-US" sz="2000"/>
              <a:t>にてログインします。</a:t>
            </a:r>
            <a:endParaRPr lang="en-US" altLang="ja-JP" sz="2000" dirty="0"/>
          </a:p>
          <a:p>
            <a:pPr algn="l"/>
            <a:endParaRPr lang="en-US" altLang="ja-JP" sz="2000" dirty="0"/>
          </a:p>
          <a:p>
            <a:pPr algn="l"/>
            <a:r>
              <a:rPr lang="en-US" altLang="ja-JP" sz="2000" dirty="0"/>
              <a:t>https://</a:t>
            </a:r>
            <a:r>
              <a:rPr lang="en-US" altLang="ja-JP" sz="2000" dirty="0" err="1"/>
              <a:t>www.google.com</a:t>
            </a:r>
            <a:r>
              <a:rPr lang="en-US" altLang="ja-JP" sz="2000" dirty="0"/>
              <a:t>/</a:t>
            </a:r>
            <a:r>
              <a:rPr lang="en-US" altLang="ja-JP" sz="2000" dirty="0" err="1"/>
              <a:t>intl</a:t>
            </a:r>
            <a:r>
              <a:rPr lang="en-US" altLang="ja-JP" sz="2000" dirty="0"/>
              <a:t>/</a:t>
            </a:r>
            <a:r>
              <a:rPr lang="en-US" altLang="ja-JP" sz="2000" dirty="0" err="1"/>
              <a:t>ja_jp</a:t>
            </a:r>
            <a:r>
              <a:rPr lang="en-US" altLang="ja-JP" sz="2000" dirty="0"/>
              <a:t>/slides/about/#overview</a:t>
            </a:r>
          </a:p>
          <a:p>
            <a:pPr algn="l"/>
            <a:endParaRPr kumimoji="1" lang="en-US" altLang="ja-JP" sz="2000" dirty="0">
              <a:solidFill>
                <a:srgbClr val="FFFF00"/>
              </a:solidFill>
              <a:latin typeface="Meiryo" panose="020B0604030504040204" pitchFamily="34" charset="-128"/>
              <a:ea typeface="Meiryo" panose="020B0604030504040204" pitchFamily="34" charset="-128"/>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
        <p:nvSpPr>
          <p:cNvPr id="7" name="円/楕円 6">
            <a:extLst>
              <a:ext uri="{FF2B5EF4-FFF2-40B4-BE49-F238E27FC236}">
                <a16:creationId xmlns:a16="http://schemas.microsoft.com/office/drawing/2014/main" id="{CA175834-8EAE-E7F9-0E99-A2EED0BCD82C}"/>
              </a:ext>
            </a:extLst>
          </p:cNvPr>
          <p:cNvSpPr/>
          <p:nvPr/>
        </p:nvSpPr>
        <p:spPr>
          <a:xfrm>
            <a:off x="9710607" y="2364472"/>
            <a:ext cx="792000" cy="25914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354754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428BB-5695-5132-7E8F-ACD90294CC62}"/>
              </a:ext>
            </a:extLst>
          </p:cNvPr>
          <p:cNvSpPr>
            <a:spLocks noGrp="1"/>
          </p:cNvSpPr>
          <p:nvPr>
            <p:ph type="title"/>
          </p:nvPr>
        </p:nvSpPr>
        <p:spPr>
          <a:xfrm>
            <a:off x="1056000" y="243698"/>
            <a:ext cx="5328000" cy="535531"/>
          </a:xfrm>
        </p:spPr>
        <p:txBody>
          <a:bodyPr/>
          <a:lstStyle/>
          <a:p>
            <a:r>
              <a:rPr kumimoji="1" lang="ja-JP" altLang="en-US"/>
              <a:t>本資料の内容についての注意</a:t>
            </a:r>
          </a:p>
        </p:txBody>
      </p:sp>
      <p:sp>
        <p:nvSpPr>
          <p:cNvPr id="3" name="スライド番号プレースホルダー 2">
            <a:extLst>
              <a:ext uri="{FF2B5EF4-FFF2-40B4-BE49-F238E27FC236}">
                <a16:creationId xmlns:a16="http://schemas.microsoft.com/office/drawing/2014/main" id="{575EAEE4-F5E7-4C8E-33FC-5B8401DCA94F}"/>
              </a:ext>
            </a:extLst>
          </p:cNvPr>
          <p:cNvSpPr>
            <a:spLocks noGrp="1"/>
          </p:cNvSpPr>
          <p:nvPr>
            <p:ph type="sldNum" sz="quarter" idx="12"/>
          </p:nvPr>
        </p:nvSpPr>
        <p:spPr/>
        <p:txBody>
          <a:bodyPr/>
          <a:lstStyle/>
          <a:p>
            <a:fld id="{EB4B8DE2-A4E8-46E4-8BBF-D75455EFF32C}" type="slidenum">
              <a:rPr lang="en-US" smtClean="0"/>
              <a:pPr/>
              <a:t>2</a:t>
            </a:fld>
            <a:endParaRPr lang="en-US"/>
          </a:p>
        </p:txBody>
      </p:sp>
      <p:pic>
        <p:nvPicPr>
          <p:cNvPr id="6" name="Picture 2" descr="注意マークのイラスト | 無料のフリー素材 イラストエイト">
            <a:extLst>
              <a:ext uri="{FF2B5EF4-FFF2-40B4-BE49-F238E27FC236}">
                <a16:creationId xmlns:a16="http://schemas.microsoft.com/office/drawing/2014/main" id="{F918A71D-414E-EEC9-0EDE-4A50542EA14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64000" y="192690"/>
            <a:ext cx="654050" cy="57231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2204FF8-DFC8-2D75-6C53-4F2B267B3912}"/>
              </a:ext>
            </a:extLst>
          </p:cNvPr>
          <p:cNvSpPr txBox="1"/>
          <p:nvPr/>
        </p:nvSpPr>
        <p:spPr>
          <a:xfrm>
            <a:off x="264000" y="981000"/>
            <a:ext cx="11620017" cy="1938992"/>
          </a:xfrm>
          <a:prstGeom prst="rect">
            <a:avLst/>
          </a:prstGeom>
          <a:noFill/>
        </p:spPr>
        <p:txBody>
          <a:bodyPr wrap="square">
            <a:spAutoFit/>
          </a:bodyPr>
          <a:lstStyle/>
          <a:p>
            <a:pPr marL="285750" indent="-285750">
              <a:buFont typeface="Arial" panose="020B0604020202020204" pitchFamily="34" charset="0"/>
              <a:buChar char="•"/>
            </a:pPr>
            <a:r>
              <a:rPr lang="ja-JP" altLang="en-US" sz="2000">
                <a:latin typeface="Meiryo UI" panose="020B0604030504040204" pitchFamily="34" charset="-128"/>
                <a:ea typeface="Meiryo UI" panose="020B0604030504040204" pitchFamily="34" charset="-128"/>
              </a:rPr>
              <a:t>本資料は、実際のお客様に向けた提案資料として作成されたものではなく、</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あくまでも今回の提案ブートキャンプの課題に対する取り組み方、考え方を例示するための資料です。</a:t>
            </a:r>
            <a:endParaRPr lang="en-US" altLang="ja-JP" sz="1000" dirty="0">
              <a:latin typeface="Meiryo UI" panose="020B0604030504040204" pitchFamily="34" charset="-128"/>
              <a:ea typeface="Meiryo UI" panose="020B0604030504040204" pitchFamily="34" charset="-128"/>
            </a:endParaRPr>
          </a:p>
          <a:p>
            <a:pPr marL="285750" indent="-285750">
              <a:buFont typeface="Arial" panose="020B0604020202020204" pitchFamily="34" charset="0"/>
              <a:buChar char="•"/>
            </a:pPr>
            <a:r>
              <a:rPr lang="ja-JP" altLang="en-US" sz="2000">
                <a:latin typeface="Meiryo UI" panose="020B0604030504040204" pitchFamily="34" charset="-128"/>
                <a:ea typeface="Meiryo UI" panose="020B0604030504040204" pitchFamily="34" charset="-128"/>
              </a:rPr>
              <a:t>本資料は、</a:t>
            </a:r>
            <a:r>
              <a:rPr lang="en-US" altLang="ja-JP" sz="2000" dirty="0">
                <a:latin typeface="Meiryo UI" panose="020B0604030504040204" pitchFamily="34" charset="-128"/>
                <a:ea typeface="Meiryo UI" panose="020B0604030504040204" pitchFamily="34" charset="-128"/>
              </a:rPr>
              <a:t>2022</a:t>
            </a:r>
            <a:r>
              <a:rPr lang="ja-JP" altLang="en-US" sz="2000">
                <a:latin typeface="Meiryo UI" panose="020B0604030504040204" pitchFamily="34" charset="-128"/>
                <a:ea typeface="Meiryo UI" panose="020B0604030504040204" pitchFamily="34" charset="-128"/>
              </a:rPr>
              <a:t>年</a:t>
            </a:r>
            <a:r>
              <a:rPr lang="en-US" altLang="ja-JP" sz="2000" dirty="0">
                <a:latin typeface="Meiryo UI" panose="020B0604030504040204" pitchFamily="34" charset="-128"/>
                <a:ea typeface="Meiryo UI" panose="020B0604030504040204" pitchFamily="34" charset="-128"/>
              </a:rPr>
              <a:t>2</a:t>
            </a:r>
            <a:r>
              <a:rPr lang="ja-JP" altLang="en-US" sz="2000">
                <a:latin typeface="Meiryo UI" panose="020B0604030504040204" pitchFamily="34" charset="-128"/>
                <a:ea typeface="Meiryo UI" panose="020B0604030504040204" pitchFamily="34" charset="-128"/>
              </a:rPr>
              <a:t>月時点における </a:t>
            </a:r>
            <a:r>
              <a:rPr lang="en-US" altLang="ja-JP" sz="2000" dirty="0">
                <a:latin typeface="Meiryo UI" panose="020B0604030504040204" pitchFamily="34" charset="-128"/>
                <a:ea typeface="Meiryo UI" panose="020B0604030504040204" pitchFamily="34" charset="-128"/>
              </a:rPr>
              <a:t>AWS </a:t>
            </a:r>
            <a:r>
              <a:rPr lang="ja-JP" altLang="en-US" sz="2000">
                <a:latin typeface="Meiryo UI" panose="020B0604030504040204" pitchFamily="34" charset="-128"/>
                <a:ea typeface="Meiryo UI" panose="020B0604030504040204" pitchFamily="34" charset="-128"/>
              </a:rPr>
              <a:t>公式ドキュメント、</a:t>
            </a:r>
            <a:br>
              <a:rPr lang="ja-JP" altLang="en-US" sz="2000">
                <a:latin typeface="Meiryo UI" panose="020B0604030504040204" pitchFamily="34" charset="-128"/>
                <a:ea typeface="Meiryo UI" panose="020B0604030504040204" pitchFamily="34" charset="-128"/>
              </a:rPr>
            </a:br>
            <a:r>
              <a:rPr lang="en-US" altLang="ja-JP" sz="2000" dirty="0">
                <a:latin typeface="Meiryo UI" panose="020B0604030504040204" pitchFamily="34" charset="-128"/>
                <a:ea typeface="Meiryo UI" panose="020B0604030504040204" pitchFamily="34" charset="-128"/>
              </a:rPr>
              <a:t>AWS Well-Architected Framework</a:t>
            </a:r>
            <a:r>
              <a:rPr lang="ja-JP" altLang="en-US" sz="2000">
                <a:latin typeface="Meiryo UI" panose="020B0604030504040204" pitchFamily="34" charset="-128"/>
                <a:ea typeface="Meiryo UI" panose="020B0604030504040204" pitchFamily="34" charset="-128"/>
              </a:rPr>
              <a:t>、その他 参考資料を前提として作成したものです。</a:t>
            </a:r>
            <a:br>
              <a:rPr lang="en-US" altLang="ja-JP" sz="2000" dirty="0">
                <a:latin typeface="Meiryo UI" panose="020B0604030504040204" pitchFamily="34" charset="-128"/>
                <a:ea typeface="Meiryo UI" panose="020B0604030504040204" pitchFamily="34" charset="-128"/>
              </a:rPr>
            </a:br>
            <a:r>
              <a:rPr lang="ja-JP" altLang="en-US" sz="2000">
                <a:latin typeface="Meiryo UI" panose="020B0604030504040204" pitchFamily="34" charset="-128"/>
                <a:ea typeface="Meiryo UI" panose="020B0604030504040204" pitchFamily="34" charset="-128"/>
              </a:rPr>
              <a:t>したがって、それ以降に発表された</a:t>
            </a:r>
            <a:r>
              <a:rPr lang="en-US" altLang="ja-JP" sz="2000" dirty="0">
                <a:latin typeface="Meiryo UI" panose="020B0604030504040204" pitchFamily="34" charset="-128"/>
                <a:ea typeface="Meiryo UI" panose="020B0604030504040204" pitchFamily="34" charset="-128"/>
              </a:rPr>
              <a:t> AWS </a:t>
            </a:r>
            <a:r>
              <a:rPr lang="ja-JP" altLang="en-US" sz="2000">
                <a:latin typeface="Meiryo UI" panose="020B0604030504040204" pitchFamily="34" charset="-128"/>
                <a:ea typeface="Meiryo UI" panose="020B0604030504040204" pitchFamily="34" charset="-128"/>
              </a:rPr>
              <a:t>サービスや</a:t>
            </a:r>
            <a:r>
              <a:rPr lang="en-US" altLang="ja-JP" sz="2000" dirty="0">
                <a:latin typeface="Meiryo UI" panose="020B0604030504040204" pitchFamily="34" charset="-128"/>
                <a:ea typeface="Meiryo UI" panose="020B0604030504040204" pitchFamily="34" charset="-128"/>
              </a:rPr>
              <a:t> Well-Architected </a:t>
            </a:r>
            <a:r>
              <a:rPr lang="ja-JP" altLang="en-US" sz="2000">
                <a:latin typeface="Meiryo UI" panose="020B0604030504040204" pitchFamily="34" charset="-128"/>
                <a:ea typeface="Meiryo UI" panose="020B0604030504040204" pitchFamily="34" charset="-128"/>
              </a:rPr>
              <a:t>のアップデートについては、最新のドキュメントをご確認ください。</a:t>
            </a:r>
          </a:p>
        </p:txBody>
      </p:sp>
    </p:spTree>
    <p:extLst>
      <p:ext uri="{BB962C8B-B14F-4D97-AF65-F5344CB8AC3E}">
        <p14:creationId xmlns:p14="http://schemas.microsoft.com/office/powerpoint/2010/main" val="2168784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A1904166-97F0-FEE5-B242-1B429D5A63F2}"/>
              </a:ext>
            </a:extLst>
          </p:cNvPr>
          <p:cNvPicPr>
            <a:picLocks noChangeAspect="1"/>
          </p:cNvPicPr>
          <p:nvPr/>
        </p:nvPicPr>
        <p:blipFill>
          <a:blip r:embed="rId2"/>
          <a:stretch>
            <a:fillRect/>
          </a:stretch>
        </p:blipFill>
        <p:spPr>
          <a:xfrm>
            <a:off x="4151519" y="4178264"/>
            <a:ext cx="2483947" cy="1042424"/>
          </a:xfrm>
          <a:prstGeom prst="rect">
            <a:avLst/>
          </a:prstGeom>
        </p:spPr>
      </p:pic>
      <p:pic>
        <p:nvPicPr>
          <p:cNvPr id="11" name="図 10">
            <a:extLst>
              <a:ext uri="{FF2B5EF4-FFF2-40B4-BE49-F238E27FC236}">
                <a16:creationId xmlns:a16="http://schemas.microsoft.com/office/drawing/2014/main" id="{9C4310DD-BF64-FBE3-37EC-C82B3EEF7719}"/>
              </a:ext>
            </a:extLst>
          </p:cNvPr>
          <p:cNvPicPr>
            <a:picLocks noChangeAspect="1"/>
          </p:cNvPicPr>
          <p:nvPr/>
        </p:nvPicPr>
        <p:blipFill>
          <a:blip r:embed="rId3"/>
          <a:stretch>
            <a:fillRect/>
          </a:stretch>
        </p:blipFill>
        <p:spPr>
          <a:xfrm>
            <a:off x="264000" y="4178264"/>
            <a:ext cx="3670200" cy="2038486"/>
          </a:xfrm>
          <a:prstGeom prst="rect">
            <a:avLst/>
          </a:prstGeom>
        </p:spPr>
      </p:pic>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スライドの使い方　</a:t>
            </a:r>
            <a:r>
              <a:rPr lang="en-US" altLang="ja-JP" dirty="0">
                <a:ea typeface="Meiryo UI" panose="020B0604030504040204" pitchFamily="34" charset="-128"/>
              </a:rPr>
              <a:t>– </a:t>
            </a:r>
            <a:r>
              <a:rPr lang="ja-JP" altLang="en-US">
                <a:ea typeface="Meiryo UI" panose="020B0604030504040204" pitchFamily="34" charset="-128"/>
              </a:rPr>
              <a:t>既存ファイルの閲覧</a:t>
            </a:r>
            <a:r>
              <a:rPr lang="en-US" altLang="ja-JP" dirty="0">
                <a:ea typeface="Meiryo UI" panose="020B0604030504040204" pitchFamily="34" charset="-128"/>
              </a:rPr>
              <a:t>/</a:t>
            </a:r>
            <a:r>
              <a:rPr lang="ja-JP" altLang="en-US">
                <a:ea typeface="Meiryo UI" panose="020B0604030504040204" pitchFamily="34" charset="-128"/>
              </a:rPr>
              <a:t>編集</a:t>
            </a:r>
            <a:r>
              <a:rPr lang="en-US" altLang="ja-JP" baseline="30000" dirty="0">
                <a:ea typeface="Meiryo UI" panose="020B0604030504040204" pitchFamily="34" charset="-128"/>
              </a:rPr>
              <a:t>1/3</a:t>
            </a:r>
            <a:endParaRPr lang="en-US" baseline="30000"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20</a:t>
            </a:fld>
            <a:endParaRPr lang="en-US" dirty="0"/>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5209760" cy="1631216"/>
          </a:xfrm>
          <a:prstGeom prst="rect">
            <a:avLst/>
          </a:prstGeom>
          <a:noFill/>
        </p:spPr>
        <p:txBody>
          <a:bodyPr wrap="none" lIns="0" rIns="0" rtlCol="0">
            <a:spAutoFit/>
          </a:bodyPr>
          <a:lstStyle/>
          <a:p>
            <a:pPr algn="l"/>
            <a:r>
              <a:rPr lang="en-US" altLang="ja-JP" sz="2000" dirty="0"/>
              <a:t>[</a:t>
            </a:r>
            <a:r>
              <a:rPr lang="ja-JP" altLang="en-US" sz="2000"/>
              <a:t>新しいプレゼンテーションを作成</a:t>
            </a:r>
            <a:r>
              <a:rPr lang="en-US" altLang="ja-JP" sz="2000" dirty="0"/>
              <a:t>]</a:t>
            </a:r>
            <a:r>
              <a:rPr lang="ja-JP" altLang="en-US" sz="2000"/>
              <a:t>で＋を選択します。</a:t>
            </a:r>
            <a:endParaRPr lang="en-US" altLang="ja-JP" sz="2000" b="0" i="0" u="none" strike="noStrike" dirty="0">
              <a:effectLst/>
              <a:latin typeface="+mn-ea"/>
            </a:endParaRPr>
          </a:p>
          <a:p>
            <a:pPr algn="l"/>
            <a:endParaRPr lang="en-US" altLang="ja-JP" sz="2000" dirty="0">
              <a:latin typeface="+mn-ea"/>
            </a:endParaRPr>
          </a:p>
          <a:p>
            <a:pPr algn="l"/>
            <a:endParaRPr lang="en-US" altLang="ja-JP" sz="2000" b="0" i="0" u="none" strike="noStrike" dirty="0">
              <a:effectLst/>
              <a:latin typeface="+mn-ea"/>
            </a:endParaRPr>
          </a:p>
          <a:p>
            <a:pPr algn="l"/>
            <a:endParaRPr lang="en-US" altLang="ja-JP" sz="2000" b="0" i="0" u="none" strike="noStrike" dirty="0">
              <a:effectLst/>
              <a:latin typeface="+mn-ea"/>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A9036C60-D8AE-4243-9C13-DFC92BB0F3C4}"/>
              </a:ext>
            </a:extLst>
          </p:cNvPr>
          <p:cNvSpPr txBox="1"/>
          <p:nvPr/>
        </p:nvSpPr>
        <p:spPr>
          <a:xfrm>
            <a:off x="7320000" y="795857"/>
            <a:ext cx="6087705" cy="954107"/>
          </a:xfrm>
          <a:prstGeom prst="rect">
            <a:avLst/>
          </a:prstGeom>
          <a:noFill/>
        </p:spPr>
        <p:txBody>
          <a:bodyPr wrap="square" lIns="0" rIns="0" rtlCol="0">
            <a:spAutoFit/>
          </a:bodyPr>
          <a:lstStyle/>
          <a:p>
            <a:pPr algn="l"/>
            <a:r>
              <a:rPr lang="en-US" altLang="ja-JP" sz="1400" dirty="0"/>
              <a:t>※</a:t>
            </a:r>
            <a:r>
              <a:rPr lang="ja-JP" altLang="en-US" sz="1400"/>
              <a:t>本ブートキャンプ専用サイトより、各種資材をダウンロード可能です。</a:t>
            </a:r>
            <a:endParaRPr lang="en-US" altLang="ja-JP" sz="1400" dirty="0"/>
          </a:p>
          <a:p>
            <a:pPr algn="l"/>
            <a:r>
              <a:rPr lang="en-US" altLang="ja-JP" sz="1400" dirty="0">
                <a:hlinkClick r:id="rId4"/>
              </a:rPr>
              <a:t>https://main.degdzdnf5bac1.amplifyapp.com/</a:t>
            </a:r>
            <a:endParaRPr lang="en-US" altLang="ja-JP" sz="1400" dirty="0"/>
          </a:p>
          <a:p>
            <a:pPr algn="l"/>
            <a:r>
              <a:rPr lang="ja-JP" altLang="en-US" sz="1400" b="0" i="0" u="none" strike="noStrike">
                <a:effectLst/>
                <a:latin typeface="+mn-ea"/>
              </a:rPr>
              <a:t>ユーザ：</a:t>
            </a:r>
            <a:r>
              <a:rPr lang="en-US" altLang="ja-JP" sz="1400" b="0" i="0" u="none" strike="noStrike" dirty="0">
                <a:effectLst/>
                <a:latin typeface="+mn-ea"/>
              </a:rPr>
              <a:t>bootcamp03</a:t>
            </a:r>
          </a:p>
          <a:p>
            <a:pPr algn="l"/>
            <a:r>
              <a:rPr lang="ja-JP" altLang="en-US" sz="1400" b="0" i="0" u="none" strike="noStrike">
                <a:effectLst/>
                <a:latin typeface="+mn-ea"/>
              </a:rPr>
              <a:t>パスワード：</a:t>
            </a:r>
            <a:r>
              <a:rPr lang="en-US" altLang="ja-JP" sz="1400" b="0" i="0" u="none" strike="noStrike" dirty="0">
                <a:effectLst/>
                <a:latin typeface="+mn-ea"/>
              </a:rPr>
              <a:t>r5N9haQs</a:t>
            </a:r>
          </a:p>
        </p:txBody>
      </p:sp>
      <p:pic>
        <p:nvPicPr>
          <p:cNvPr id="10" name="図 9">
            <a:extLst>
              <a:ext uri="{FF2B5EF4-FFF2-40B4-BE49-F238E27FC236}">
                <a16:creationId xmlns:a16="http://schemas.microsoft.com/office/drawing/2014/main" id="{573949D3-BE30-CD93-204E-1111BCF78E68}"/>
              </a:ext>
            </a:extLst>
          </p:cNvPr>
          <p:cNvPicPr>
            <a:picLocks noChangeAspect="1"/>
          </p:cNvPicPr>
          <p:nvPr/>
        </p:nvPicPr>
        <p:blipFill>
          <a:blip r:embed="rId5"/>
          <a:stretch>
            <a:fillRect/>
          </a:stretch>
        </p:blipFill>
        <p:spPr>
          <a:xfrm>
            <a:off x="264000" y="1485001"/>
            <a:ext cx="7009093" cy="2160000"/>
          </a:xfrm>
          <a:prstGeom prst="rect">
            <a:avLst/>
          </a:prstGeom>
        </p:spPr>
      </p:pic>
      <p:sp>
        <p:nvSpPr>
          <p:cNvPr id="12" name="円/楕円 11">
            <a:extLst>
              <a:ext uri="{FF2B5EF4-FFF2-40B4-BE49-F238E27FC236}">
                <a16:creationId xmlns:a16="http://schemas.microsoft.com/office/drawing/2014/main" id="{48F998A1-9256-982B-B5E6-9FEEDE913951}"/>
              </a:ext>
            </a:extLst>
          </p:cNvPr>
          <p:cNvSpPr/>
          <p:nvPr/>
        </p:nvSpPr>
        <p:spPr>
          <a:xfrm>
            <a:off x="696000" y="2062268"/>
            <a:ext cx="1440000" cy="8020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3" name="円/楕円 12">
            <a:extLst>
              <a:ext uri="{FF2B5EF4-FFF2-40B4-BE49-F238E27FC236}">
                <a16:creationId xmlns:a16="http://schemas.microsoft.com/office/drawing/2014/main" id="{854D9549-0149-7894-84B2-7F03D38B41FE}"/>
              </a:ext>
            </a:extLst>
          </p:cNvPr>
          <p:cNvSpPr/>
          <p:nvPr/>
        </p:nvSpPr>
        <p:spPr>
          <a:xfrm>
            <a:off x="408000" y="4235201"/>
            <a:ext cx="576000" cy="2763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4" name="円/楕円 13">
            <a:extLst>
              <a:ext uri="{FF2B5EF4-FFF2-40B4-BE49-F238E27FC236}">
                <a16:creationId xmlns:a16="http://schemas.microsoft.com/office/drawing/2014/main" id="{9FC9E931-CBCC-D9EE-30BD-02964F571BA0}"/>
              </a:ext>
            </a:extLst>
          </p:cNvPr>
          <p:cNvSpPr/>
          <p:nvPr/>
        </p:nvSpPr>
        <p:spPr>
          <a:xfrm>
            <a:off x="552000" y="4671422"/>
            <a:ext cx="1008000" cy="2763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5" name="テキスト ボックス 14">
            <a:extLst>
              <a:ext uri="{FF2B5EF4-FFF2-40B4-BE49-F238E27FC236}">
                <a16:creationId xmlns:a16="http://schemas.microsoft.com/office/drawing/2014/main" id="{18A9F901-CA69-ACFB-4E92-1DAF0646141C}"/>
              </a:ext>
            </a:extLst>
          </p:cNvPr>
          <p:cNvSpPr txBox="1"/>
          <p:nvPr/>
        </p:nvSpPr>
        <p:spPr>
          <a:xfrm>
            <a:off x="6852785" y="4138541"/>
            <a:ext cx="5278689" cy="2246769"/>
          </a:xfrm>
          <a:prstGeom prst="rect">
            <a:avLst/>
          </a:prstGeom>
          <a:noFill/>
        </p:spPr>
        <p:txBody>
          <a:bodyPr wrap="none" lIns="0" rIns="0" rtlCol="0">
            <a:spAutoFit/>
          </a:bodyPr>
          <a:lstStyle/>
          <a:p>
            <a:pPr algn="l"/>
            <a:r>
              <a:rPr lang="en-US" altLang="ja-JP" sz="2000" b="0" i="0" u="none" strike="noStrike" dirty="0">
                <a:effectLst/>
                <a:latin typeface="+mn-ea"/>
              </a:rPr>
              <a:t>[</a:t>
            </a:r>
            <a:r>
              <a:rPr lang="ja-JP" altLang="en-US" sz="2000" b="0" i="0" u="none" strike="noStrike">
                <a:effectLst/>
                <a:latin typeface="+mn-ea"/>
              </a:rPr>
              <a:t>ファイル</a:t>
            </a:r>
            <a:r>
              <a:rPr lang="en-US" altLang="ja-JP" sz="2000" b="0" i="0" u="none" strike="noStrike" dirty="0">
                <a:effectLst/>
                <a:latin typeface="+mn-ea"/>
              </a:rPr>
              <a:t>] – [</a:t>
            </a:r>
            <a:r>
              <a:rPr lang="ja-JP" altLang="en-US" sz="2000" b="0" i="0" u="none" strike="noStrike">
                <a:effectLst/>
                <a:latin typeface="+mn-ea"/>
              </a:rPr>
              <a:t>スライドをインポート</a:t>
            </a:r>
            <a:r>
              <a:rPr lang="en-US" altLang="ja-JP" sz="2000" b="0" i="0" u="none" strike="noStrike" dirty="0">
                <a:effectLst/>
                <a:latin typeface="+mn-ea"/>
              </a:rPr>
              <a:t>]</a:t>
            </a:r>
            <a:r>
              <a:rPr lang="ja-JP" altLang="en-US" sz="2000" b="0" i="0" u="none" strike="noStrike">
                <a:effectLst/>
                <a:latin typeface="+mn-ea"/>
              </a:rPr>
              <a:t>を選択します。</a:t>
            </a:r>
            <a:endParaRPr lang="en-US" altLang="ja-JP" sz="2000" b="0" i="0" u="none" strike="noStrike" dirty="0">
              <a:effectLst/>
              <a:latin typeface="+mn-ea"/>
            </a:endParaRPr>
          </a:p>
          <a:p>
            <a:pPr algn="l"/>
            <a:r>
              <a:rPr lang="en-US" altLang="ja-JP" sz="2000" dirty="0">
                <a:latin typeface="+mn-ea"/>
              </a:rPr>
              <a:t>[</a:t>
            </a:r>
            <a:r>
              <a:rPr lang="ja-JP" altLang="en-US" sz="2000">
                <a:latin typeface="+mn-ea"/>
              </a:rPr>
              <a:t>アップロード</a:t>
            </a:r>
            <a:r>
              <a:rPr lang="en-US" altLang="ja-JP" sz="2000" dirty="0">
                <a:latin typeface="+mn-ea"/>
              </a:rPr>
              <a:t>]</a:t>
            </a:r>
            <a:r>
              <a:rPr lang="ja-JP" altLang="en-US" sz="2000">
                <a:latin typeface="+mn-ea"/>
              </a:rPr>
              <a:t>を選択し、表示</a:t>
            </a:r>
            <a:r>
              <a:rPr lang="en-US" altLang="ja-JP" sz="2000" dirty="0">
                <a:latin typeface="+mn-ea"/>
              </a:rPr>
              <a:t>/</a:t>
            </a:r>
            <a:r>
              <a:rPr lang="ja-JP" altLang="en-US" sz="2000">
                <a:latin typeface="+mn-ea"/>
              </a:rPr>
              <a:t>編集する</a:t>
            </a:r>
            <a:r>
              <a:rPr lang="en-US" altLang="ja-JP" sz="2000" dirty="0">
                <a:latin typeface="+mn-ea"/>
              </a:rPr>
              <a:t>ppt</a:t>
            </a:r>
            <a:r>
              <a:rPr lang="ja-JP" altLang="en-US" sz="2000">
                <a:latin typeface="+mn-ea"/>
              </a:rPr>
              <a:t>ファイルを</a:t>
            </a:r>
            <a:endParaRPr lang="en-US" altLang="ja-JP" sz="2000" dirty="0">
              <a:latin typeface="+mn-ea"/>
            </a:endParaRPr>
          </a:p>
          <a:p>
            <a:pPr algn="l"/>
            <a:r>
              <a:rPr lang="ja-JP" altLang="en-US" sz="2000">
                <a:latin typeface="+mn-ea"/>
              </a:rPr>
              <a:t>選択します。</a:t>
            </a:r>
            <a:endParaRPr lang="en-US" altLang="ja-JP" sz="2000" b="0" i="0" u="none" strike="noStrike" dirty="0">
              <a:effectLst/>
              <a:latin typeface="+mn-ea"/>
            </a:endParaRPr>
          </a:p>
          <a:p>
            <a:pPr algn="l"/>
            <a:endParaRPr lang="en-US" altLang="ja-JP" sz="2000" dirty="0">
              <a:latin typeface="+mn-ea"/>
            </a:endParaRPr>
          </a:p>
          <a:p>
            <a:pPr algn="l"/>
            <a:endParaRPr lang="en-US" altLang="ja-JP" sz="2000" b="0" i="0" u="none" strike="noStrike" dirty="0">
              <a:effectLst/>
              <a:latin typeface="+mn-ea"/>
            </a:endParaRPr>
          </a:p>
          <a:p>
            <a:pPr algn="l"/>
            <a:endParaRPr lang="en-US" altLang="ja-JP" sz="2000" b="0" i="0" u="none" strike="noStrike" dirty="0">
              <a:effectLst/>
              <a:latin typeface="+mn-ea"/>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80808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9660F7FF-4A58-F1EA-C856-F0E2DC863720}"/>
              </a:ext>
            </a:extLst>
          </p:cNvPr>
          <p:cNvPicPr>
            <a:picLocks noChangeAspect="1"/>
          </p:cNvPicPr>
          <p:nvPr/>
        </p:nvPicPr>
        <p:blipFill>
          <a:blip r:embed="rId2"/>
          <a:stretch>
            <a:fillRect/>
          </a:stretch>
        </p:blipFill>
        <p:spPr>
          <a:xfrm>
            <a:off x="5722593" y="2849332"/>
            <a:ext cx="5072926" cy="2770023"/>
          </a:xfrm>
          <a:prstGeom prst="rect">
            <a:avLst/>
          </a:prstGeom>
        </p:spPr>
      </p:pic>
      <p:pic>
        <p:nvPicPr>
          <p:cNvPr id="5" name="図 4">
            <a:extLst>
              <a:ext uri="{FF2B5EF4-FFF2-40B4-BE49-F238E27FC236}">
                <a16:creationId xmlns:a16="http://schemas.microsoft.com/office/drawing/2014/main" id="{C837279F-F387-45DC-0D35-333D698994E2}"/>
              </a:ext>
            </a:extLst>
          </p:cNvPr>
          <p:cNvPicPr>
            <a:picLocks noChangeAspect="1"/>
          </p:cNvPicPr>
          <p:nvPr/>
        </p:nvPicPr>
        <p:blipFill>
          <a:blip r:embed="rId3"/>
          <a:stretch>
            <a:fillRect/>
          </a:stretch>
        </p:blipFill>
        <p:spPr>
          <a:xfrm>
            <a:off x="264000" y="1845000"/>
            <a:ext cx="4642985" cy="3695565"/>
          </a:xfrm>
          <a:prstGeom prst="rect">
            <a:avLst/>
          </a:prstGeom>
        </p:spPr>
      </p:pic>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スライドの使い方　</a:t>
            </a:r>
            <a:r>
              <a:rPr lang="en-US" altLang="ja-JP" dirty="0">
                <a:ea typeface="Meiryo UI" panose="020B0604030504040204" pitchFamily="34" charset="-128"/>
              </a:rPr>
              <a:t>– </a:t>
            </a:r>
            <a:r>
              <a:rPr lang="ja-JP" altLang="en-US">
                <a:ea typeface="Meiryo UI" panose="020B0604030504040204" pitchFamily="34" charset="-128"/>
              </a:rPr>
              <a:t>既存ファイルの閲覧</a:t>
            </a:r>
            <a:r>
              <a:rPr lang="en-US" altLang="ja-JP" dirty="0">
                <a:ea typeface="Meiryo UI" panose="020B0604030504040204" pitchFamily="34" charset="-128"/>
              </a:rPr>
              <a:t>/</a:t>
            </a:r>
            <a:r>
              <a:rPr lang="ja-JP" altLang="en-US">
                <a:ea typeface="Meiryo UI" panose="020B0604030504040204" pitchFamily="34" charset="-128"/>
              </a:rPr>
              <a:t>編集</a:t>
            </a:r>
            <a:r>
              <a:rPr lang="en-US" altLang="ja-JP" baseline="30000" dirty="0">
                <a:ea typeface="Meiryo UI" panose="020B0604030504040204" pitchFamily="34" charset="-128"/>
              </a:rPr>
              <a:t>2/3</a:t>
            </a:r>
            <a:endParaRPr lang="en-US" baseline="30000"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21</a:t>
            </a:fld>
            <a:endParaRPr lang="en-US" dirty="0"/>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7947689" cy="1938992"/>
          </a:xfrm>
          <a:prstGeom prst="rect">
            <a:avLst/>
          </a:prstGeom>
          <a:noFill/>
        </p:spPr>
        <p:txBody>
          <a:bodyPr wrap="none" lIns="0" rIns="0" rtlCol="0">
            <a:spAutoFit/>
          </a:bodyPr>
          <a:lstStyle/>
          <a:p>
            <a:pPr algn="l"/>
            <a:r>
              <a:rPr lang="ja-JP" altLang="en-US" sz="2000" b="0" i="0" u="none" strike="noStrike">
                <a:effectLst/>
                <a:latin typeface="+mn-ea"/>
              </a:rPr>
              <a:t>インポートが必要なスライドを選択し、</a:t>
            </a:r>
            <a:r>
              <a:rPr lang="en-US" altLang="ja-JP" sz="2000" b="0" i="0" u="none" strike="noStrike" dirty="0">
                <a:effectLst/>
                <a:latin typeface="+mn-ea"/>
              </a:rPr>
              <a:t>[</a:t>
            </a:r>
            <a:r>
              <a:rPr lang="ja-JP" altLang="en-US" sz="2000" b="0" i="0" u="none" strike="noStrike">
                <a:effectLst/>
                <a:latin typeface="+mn-ea"/>
              </a:rPr>
              <a:t>スライドをインポート</a:t>
            </a:r>
            <a:r>
              <a:rPr lang="en-US" altLang="ja-JP" sz="2000" b="0" i="0" u="none" strike="noStrike" dirty="0">
                <a:effectLst/>
                <a:latin typeface="+mn-ea"/>
              </a:rPr>
              <a:t>]</a:t>
            </a:r>
            <a:r>
              <a:rPr lang="ja-JP" altLang="en-US" sz="2000" b="0" i="0" u="none" strike="noStrike">
                <a:effectLst/>
                <a:latin typeface="+mn-ea"/>
              </a:rPr>
              <a:t>を選択します。</a:t>
            </a:r>
            <a:endParaRPr lang="en-US" altLang="ja-JP" sz="2000" b="0" i="0" u="none" strike="noStrike" dirty="0">
              <a:effectLst/>
              <a:latin typeface="+mn-ea"/>
            </a:endParaRPr>
          </a:p>
          <a:p>
            <a:pPr algn="l"/>
            <a:r>
              <a:rPr lang="ja-JP" altLang="en-US" sz="2000">
                <a:latin typeface="+mn-ea"/>
              </a:rPr>
              <a:t>対象ファイル全てをインポートする場合、</a:t>
            </a:r>
            <a:r>
              <a:rPr lang="en-US" altLang="ja-JP" sz="2000" dirty="0">
                <a:latin typeface="+mn-ea"/>
              </a:rPr>
              <a:t>[</a:t>
            </a:r>
            <a:r>
              <a:rPr lang="ja-JP" altLang="en-US" sz="2000">
                <a:latin typeface="+mn-ea"/>
              </a:rPr>
              <a:t>すべてのスライドを選択</a:t>
            </a:r>
            <a:r>
              <a:rPr lang="en-US" altLang="ja-JP" sz="2000" dirty="0">
                <a:latin typeface="+mn-ea"/>
              </a:rPr>
              <a:t>]</a:t>
            </a:r>
            <a:r>
              <a:rPr lang="ja-JP" altLang="en-US" sz="2000">
                <a:latin typeface="+mn-ea"/>
              </a:rPr>
              <a:t>を選択します。</a:t>
            </a:r>
            <a:endParaRPr lang="en-US" altLang="ja-JP" sz="2000" b="0" i="0" u="none" strike="noStrike" dirty="0">
              <a:effectLst/>
              <a:latin typeface="+mn-ea"/>
            </a:endParaRPr>
          </a:p>
          <a:p>
            <a:pPr algn="l"/>
            <a:endParaRPr lang="en-US" altLang="ja-JP" sz="2000" dirty="0">
              <a:latin typeface="+mn-ea"/>
            </a:endParaRPr>
          </a:p>
          <a:p>
            <a:pPr algn="l"/>
            <a:endParaRPr lang="en-US" altLang="ja-JP" sz="2000" b="0" i="0" u="none" strike="noStrike" dirty="0">
              <a:effectLst/>
              <a:latin typeface="+mn-ea"/>
            </a:endParaRPr>
          </a:p>
          <a:p>
            <a:pPr algn="l"/>
            <a:endParaRPr lang="en-US" altLang="ja-JP" sz="2000" b="0" i="0" u="none" strike="noStrike" dirty="0">
              <a:effectLst/>
              <a:latin typeface="+mn-ea"/>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
        <p:nvSpPr>
          <p:cNvPr id="12" name="円/楕円 11">
            <a:extLst>
              <a:ext uri="{FF2B5EF4-FFF2-40B4-BE49-F238E27FC236}">
                <a16:creationId xmlns:a16="http://schemas.microsoft.com/office/drawing/2014/main" id="{48F998A1-9256-982B-B5E6-9FEEDE913951}"/>
              </a:ext>
            </a:extLst>
          </p:cNvPr>
          <p:cNvSpPr/>
          <p:nvPr/>
        </p:nvSpPr>
        <p:spPr>
          <a:xfrm>
            <a:off x="264000" y="2422268"/>
            <a:ext cx="2376000" cy="8020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円/楕円 5">
            <a:extLst>
              <a:ext uri="{FF2B5EF4-FFF2-40B4-BE49-F238E27FC236}">
                <a16:creationId xmlns:a16="http://schemas.microsoft.com/office/drawing/2014/main" id="{79154113-5929-FEA0-6C45-7768BB4D4196}"/>
              </a:ext>
            </a:extLst>
          </p:cNvPr>
          <p:cNvSpPr/>
          <p:nvPr/>
        </p:nvSpPr>
        <p:spPr>
          <a:xfrm>
            <a:off x="3374400" y="5157000"/>
            <a:ext cx="1641600" cy="43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17" name="テキスト ボックス 16">
            <a:extLst>
              <a:ext uri="{FF2B5EF4-FFF2-40B4-BE49-F238E27FC236}">
                <a16:creationId xmlns:a16="http://schemas.microsoft.com/office/drawing/2014/main" id="{8DF04216-6AAE-52E8-629C-4E4584395A67}"/>
              </a:ext>
            </a:extLst>
          </p:cNvPr>
          <p:cNvSpPr txBox="1"/>
          <p:nvPr/>
        </p:nvSpPr>
        <p:spPr>
          <a:xfrm>
            <a:off x="5448000" y="2388975"/>
            <a:ext cx="6856386" cy="400110"/>
          </a:xfrm>
          <a:prstGeom prst="rect">
            <a:avLst/>
          </a:prstGeom>
          <a:noFill/>
        </p:spPr>
        <p:txBody>
          <a:bodyPr wrap="square" lIns="0" rIns="0" rtlCol="0">
            <a:spAutoFit/>
          </a:bodyPr>
          <a:lstStyle/>
          <a:p>
            <a:pPr algn="l"/>
            <a:r>
              <a:rPr kumimoji="1" lang="ja-JP" altLang="en-US" sz="2000">
                <a:latin typeface="Meiryo UI" panose="020B0604030504040204" pitchFamily="34" charset="-128"/>
                <a:ea typeface="Meiryo UI" panose="020B0604030504040204" pitchFamily="34" charset="-128"/>
              </a:rPr>
              <a:t>インポートが完了すると、</a:t>
            </a:r>
            <a:r>
              <a:rPr kumimoji="1" lang="en-US" altLang="ja-JP" sz="2000" dirty="0">
                <a:latin typeface="Meiryo UI" panose="020B0604030504040204" pitchFamily="34" charset="-128"/>
                <a:ea typeface="Meiryo UI" panose="020B0604030504040204" pitchFamily="34" charset="-128"/>
              </a:rPr>
              <a:t>ppt</a:t>
            </a:r>
            <a:r>
              <a:rPr kumimoji="1" lang="ja-JP" altLang="en-US" sz="2000">
                <a:latin typeface="Meiryo UI" panose="020B0604030504040204" pitchFamily="34" charset="-128"/>
                <a:ea typeface="Meiryo UI" panose="020B0604030504040204" pitchFamily="34" charset="-128"/>
              </a:rPr>
              <a:t>ファイルの閲覧</a:t>
            </a:r>
            <a:r>
              <a:rPr kumimoji="1" lang="en-US" altLang="ja-JP" sz="2000" dirty="0">
                <a:latin typeface="Meiryo UI" panose="020B0604030504040204" pitchFamily="34" charset="-128"/>
                <a:ea typeface="Meiryo UI" panose="020B0604030504040204" pitchFamily="34" charset="-128"/>
              </a:rPr>
              <a:t>/</a:t>
            </a:r>
            <a:r>
              <a:rPr kumimoji="1" lang="ja-JP" altLang="en-US" sz="2000">
                <a:latin typeface="Meiryo UI" panose="020B0604030504040204" pitchFamily="34" charset="-128"/>
                <a:ea typeface="Meiryo UI" panose="020B0604030504040204" pitchFamily="34" charset="-128"/>
              </a:rPr>
              <a:t>編集が可能になります。</a:t>
            </a:r>
            <a:endParaRPr kumimoji="1" lang="ja-JP" altLang="en-US" sz="2000" dirty="0" err="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356840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77C0D08D-085A-B9C1-E853-E36CA9C2F81F}"/>
              </a:ext>
            </a:extLst>
          </p:cNvPr>
          <p:cNvPicPr>
            <a:picLocks noChangeAspect="1"/>
          </p:cNvPicPr>
          <p:nvPr/>
        </p:nvPicPr>
        <p:blipFill>
          <a:blip r:embed="rId2"/>
          <a:stretch>
            <a:fillRect/>
          </a:stretch>
        </p:blipFill>
        <p:spPr>
          <a:xfrm>
            <a:off x="264000" y="2781000"/>
            <a:ext cx="5562599" cy="3344730"/>
          </a:xfrm>
          <a:prstGeom prst="rect">
            <a:avLst/>
          </a:prstGeom>
        </p:spPr>
      </p:pic>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スライドの使い方　</a:t>
            </a:r>
            <a:r>
              <a:rPr lang="en-US" altLang="ja-JP" dirty="0">
                <a:ea typeface="Meiryo UI" panose="020B0604030504040204" pitchFamily="34" charset="-128"/>
              </a:rPr>
              <a:t>– </a:t>
            </a:r>
            <a:r>
              <a:rPr lang="ja-JP" altLang="en-US">
                <a:ea typeface="Meiryo UI" panose="020B0604030504040204" pitchFamily="34" charset="-128"/>
              </a:rPr>
              <a:t>既存ファイルの閲覧</a:t>
            </a:r>
            <a:r>
              <a:rPr lang="en-US" altLang="ja-JP" dirty="0">
                <a:ea typeface="Meiryo UI" panose="020B0604030504040204" pitchFamily="34" charset="-128"/>
              </a:rPr>
              <a:t>/</a:t>
            </a:r>
            <a:r>
              <a:rPr lang="ja-JP" altLang="en-US">
                <a:ea typeface="Meiryo UI" panose="020B0604030504040204" pitchFamily="34" charset="-128"/>
              </a:rPr>
              <a:t>編集</a:t>
            </a:r>
            <a:r>
              <a:rPr lang="en-US" altLang="ja-JP" baseline="30000" dirty="0">
                <a:ea typeface="Meiryo UI" panose="020B0604030504040204" pitchFamily="34" charset="-128"/>
              </a:rPr>
              <a:t>3/3</a:t>
            </a:r>
            <a:endParaRPr lang="en-US" baseline="30000"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22</a:t>
            </a:fld>
            <a:endParaRPr lang="en-US" dirty="0"/>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11928000" cy="2862322"/>
          </a:xfrm>
          <a:prstGeom prst="rect">
            <a:avLst/>
          </a:prstGeom>
          <a:noFill/>
        </p:spPr>
        <p:txBody>
          <a:bodyPr wrap="square" lIns="0" rIns="0" rtlCol="0">
            <a:spAutoFit/>
          </a:bodyPr>
          <a:lstStyle/>
          <a:p>
            <a:pPr algn="l"/>
            <a:r>
              <a:rPr lang="en-US" altLang="ja-JP" sz="2000" b="0" i="0" u="none" strike="noStrike" dirty="0">
                <a:effectLst/>
                <a:latin typeface="+mn-ea"/>
              </a:rPr>
              <a:t>Web</a:t>
            </a:r>
            <a:r>
              <a:rPr lang="ja-JP" altLang="en-US" sz="2000" b="0" i="0" u="none" strike="noStrike">
                <a:effectLst/>
                <a:latin typeface="+mn-ea"/>
              </a:rPr>
              <a:t>ブラウザ上で、</a:t>
            </a:r>
            <a:r>
              <a:rPr lang="en-US" altLang="ja-JP" sz="2000" dirty="0">
                <a:latin typeface="+mn-ea"/>
              </a:rPr>
              <a:t>PowerPoint</a:t>
            </a:r>
            <a:r>
              <a:rPr lang="ja-JP" altLang="en-US" sz="2000">
                <a:latin typeface="+mn-ea"/>
              </a:rPr>
              <a:t>ファイルの操作が可能です。</a:t>
            </a:r>
            <a:endParaRPr lang="en-US" altLang="ja-JP" sz="2000" dirty="0">
              <a:latin typeface="+mn-ea"/>
            </a:endParaRPr>
          </a:p>
          <a:p>
            <a:pPr algn="l"/>
            <a:r>
              <a:rPr lang="en-US" altLang="ja-JP" sz="2000" b="0" i="0" u="none" strike="noStrike" dirty="0">
                <a:effectLst/>
                <a:latin typeface="+mn-ea"/>
              </a:rPr>
              <a:t>Office PowerPoint</a:t>
            </a:r>
            <a:r>
              <a:rPr lang="en-US" altLang="ja-JP" sz="2000" dirty="0">
                <a:latin typeface="+mn-ea"/>
              </a:rPr>
              <a:t> </a:t>
            </a:r>
            <a:r>
              <a:rPr lang="ja-JP" altLang="en-US" sz="2000">
                <a:latin typeface="+mn-ea"/>
              </a:rPr>
              <a:t>と近い操作感で操作が可能ですが、操作について疑問点があれば、</a:t>
            </a:r>
            <a:r>
              <a:rPr lang="en-US" altLang="ja-JP" sz="2000" dirty="0">
                <a:latin typeface="+mn-ea"/>
              </a:rPr>
              <a:t>AWS</a:t>
            </a:r>
            <a:r>
              <a:rPr lang="ja-JP" altLang="en-US" sz="2000">
                <a:latin typeface="+mn-ea"/>
              </a:rPr>
              <a:t>講師にご質問ください。</a:t>
            </a:r>
            <a:endParaRPr lang="en-US" altLang="ja-JP" sz="2000" dirty="0">
              <a:latin typeface="+mn-ea"/>
            </a:endParaRPr>
          </a:p>
          <a:p>
            <a:pPr algn="l"/>
            <a:endParaRPr lang="en-US" altLang="ja-JP" sz="2000" b="0" i="0" u="none" strike="noStrike" dirty="0">
              <a:effectLst/>
              <a:latin typeface="+mn-ea"/>
            </a:endParaRPr>
          </a:p>
          <a:p>
            <a:pPr algn="l"/>
            <a:r>
              <a:rPr lang="ja-JP" altLang="en-US" sz="2000" b="0" i="0" u="none" strike="noStrike">
                <a:effectLst/>
                <a:latin typeface="+mn-ea"/>
              </a:rPr>
              <a:t>なお、複数ファイル間でスライドのコピーやアイコンのコピーを行う場合には、複数タブで</a:t>
            </a:r>
            <a:r>
              <a:rPr lang="en-US" altLang="ja-JP" sz="2000" b="0" i="0" u="none" strike="noStrike" dirty="0">
                <a:effectLst/>
                <a:latin typeface="+mn-ea"/>
              </a:rPr>
              <a:t>ppt</a:t>
            </a:r>
            <a:r>
              <a:rPr lang="ja-JP" altLang="en-US" sz="2000" b="0" i="0" u="none" strike="noStrike">
                <a:effectLst/>
                <a:latin typeface="+mn-ea"/>
              </a:rPr>
              <a:t>ファイルを開き、「</a:t>
            </a:r>
            <a:r>
              <a:rPr lang="en-US" altLang="ja-JP" sz="2000" b="0" i="0" u="none" strike="noStrike" dirty="0">
                <a:effectLst/>
                <a:latin typeface="+mn-ea"/>
              </a:rPr>
              <a:t>control + C</a:t>
            </a:r>
            <a:r>
              <a:rPr lang="ja-JP" altLang="en-US" sz="2000" b="0" i="0" u="none" strike="noStrike">
                <a:effectLst/>
                <a:latin typeface="+mn-ea"/>
              </a:rPr>
              <a:t>」や</a:t>
            </a:r>
            <a:r>
              <a:rPr lang="en-US" altLang="ja-JP" sz="2000" b="0" i="0" u="none" strike="noStrike" dirty="0">
                <a:effectLst/>
                <a:latin typeface="+mn-ea"/>
              </a:rPr>
              <a:t>[</a:t>
            </a:r>
            <a:r>
              <a:rPr lang="ja-JP" altLang="en-US" sz="2000" b="0" i="0" u="none" strike="noStrike">
                <a:effectLst/>
                <a:latin typeface="+mn-ea"/>
              </a:rPr>
              <a:t>右クリック</a:t>
            </a:r>
            <a:r>
              <a:rPr lang="en-US" altLang="ja-JP" sz="2000" b="0" i="0" u="none" strike="noStrike" dirty="0">
                <a:effectLst/>
                <a:latin typeface="+mn-ea"/>
              </a:rPr>
              <a:t>] – [</a:t>
            </a:r>
            <a:r>
              <a:rPr lang="ja-JP" altLang="en-US" sz="2000" b="0" i="0" u="none" strike="noStrike">
                <a:effectLst/>
                <a:latin typeface="+mn-ea"/>
              </a:rPr>
              <a:t>コピー</a:t>
            </a:r>
            <a:r>
              <a:rPr lang="en-US" altLang="ja-JP" sz="2000" b="0" i="0" u="none" strike="noStrike" dirty="0">
                <a:effectLst/>
                <a:latin typeface="+mn-ea"/>
              </a:rPr>
              <a:t>]</a:t>
            </a:r>
            <a:r>
              <a:rPr lang="ja-JP" altLang="en-US" sz="2000" b="0" i="0" u="none" strike="noStrike">
                <a:effectLst/>
                <a:latin typeface="+mn-ea"/>
              </a:rPr>
              <a:t>によって、対象物のコピーが可能です。</a:t>
            </a:r>
            <a:endParaRPr lang="en-US" altLang="ja-JP" sz="2000" b="0" i="0" u="none" strike="noStrike" dirty="0">
              <a:effectLst/>
              <a:latin typeface="+mn-ea"/>
            </a:endParaRPr>
          </a:p>
          <a:p>
            <a:pPr algn="l"/>
            <a:endParaRPr lang="en-US" altLang="ja-JP" sz="2000" dirty="0">
              <a:latin typeface="+mn-ea"/>
            </a:endParaRPr>
          </a:p>
          <a:p>
            <a:pPr algn="l"/>
            <a:endParaRPr lang="en-US" altLang="ja-JP" sz="2000" b="0" i="0" u="none" strike="noStrike" dirty="0">
              <a:effectLst/>
              <a:latin typeface="+mn-ea"/>
            </a:endParaRPr>
          </a:p>
          <a:p>
            <a:pPr algn="l"/>
            <a:endParaRPr lang="en-US" altLang="ja-JP" sz="2000" b="0" i="0" u="none" strike="noStrike" dirty="0">
              <a:effectLst/>
              <a:latin typeface="+mn-ea"/>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
        <p:nvSpPr>
          <p:cNvPr id="12" name="円/楕円 11">
            <a:extLst>
              <a:ext uri="{FF2B5EF4-FFF2-40B4-BE49-F238E27FC236}">
                <a16:creationId xmlns:a16="http://schemas.microsoft.com/office/drawing/2014/main" id="{48F998A1-9256-982B-B5E6-9FEEDE913951}"/>
              </a:ext>
            </a:extLst>
          </p:cNvPr>
          <p:cNvSpPr/>
          <p:nvPr/>
        </p:nvSpPr>
        <p:spPr>
          <a:xfrm>
            <a:off x="2413572" y="2921878"/>
            <a:ext cx="3312000" cy="731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円/楕円 5">
            <a:extLst>
              <a:ext uri="{FF2B5EF4-FFF2-40B4-BE49-F238E27FC236}">
                <a16:creationId xmlns:a16="http://schemas.microsoft.com/office/drawing/2014/main" id="{79154113-5929-FEA0-6C45-7768BB4D4196}"/>
              </a:ext>
            </a:extLst>
          </p:cNvPr>
          <p:cNvSpPr/>
          <p:nvPr/>
        </p:nvSpPr>
        <p:spPr>
          <a:xfrm>
            <a:off x="2629572" y="4021365"/>
            <a:ext cx="1641600" cy="432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2310312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2CFBA577-51A1-5CA7-86D4-0FF349530649}"/>
              </a:ext>
            </a:extLst>
          </p:cNvPr>
          <p:cNvPicPr>
            <a:picLocks noChangeAspect="1"/>
          </p:cNvPicPr>
          <p:nvPr/>
        </p:nvPicPr>
        <p:blipFill>
          <a:blip r:embed="rId2"/>
          <a:stretch>
            <a:fillRect/>
          </a:stretch>
        </p:blipFill>
        <p:spPr>
          <a:xfrm>
            <a:off x="264000" y="2133000"/>
            <a:ext cx="7772400" cy="4116834"/>
          </a:xfrm>
          <a:prstGeom prst="rect">
            <a:avLst/>
          </a:prstGeom>
        </p:spPr>
      </p:pic>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a:ea typeface="Meiryo UI" panose="020B0604030504040204" pitchFamily="34" charset="-128"/>
              </a:rPr>
              <a:t>Google </a:t>
            </a:r>
            <a:r>
              <a:rPr lang="ja-JP" altLang="en-US">
                <a:ea typeface="Meiryo UI" panose="020B0604030504040204" pitchFamily="34" charset="-128"/>
              </a:rPr>
              <a:t>スライドの使い方　</a:t>
            </a:r>
            <a:r>
              <a:rPr lang="en-US" altLang="ja-JP" dirty="0">
                <a:ea typeface="Meiryo UI" panose="020B0604030504040204" pitchFamily="34" charset="-128"/>
              </a:rPr>
              <a:t>– </a:t>
            </a:r>
            <a:r>
              <a:rPr lang="ja-JP" altLang="en-US">
                <a:ea typeface="Meiryo UI" panose="020B0604030504040204" pitchFamily="34" charset="-128"/>
              </a:rPr>
              <a:t>ファイルのエクスポート</a:t>
            </a:r>
            <a:endParaRPr lang="en-US" baseline="30000"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23</a:t>
            </a:fld>
            <a:endParaRPr lang="en-US" dirty="0"/>
          </a:p>
        </p:txBody>
      </p:sp>
      <p:sp>
        <p:nvSpPr>
          <p:cNvPr id="3" name="テキスト ボックス 2">
            <a:extLst>
              <a:ext uri="{FF2B5EF4-FFF2-40B4-BE49-F238E27FC236}">
                <a16:creationId xmlns:a16="http://schemas.microsoft.com/office/drawing/2014/main" id="{C17908A7-E581-3E27-0E21-BC54EB5B1CDC}"/>
              </a:ext>
            </a:extLst>
          </p:cNvPr>
          <p:cNvSpPr txBox="1"/>
          <p:nvPr/>
        </p:nvSpPr>
        <p:spPr>
          <a:xfrm>
            <a:off x="264000" y="989130"/>
            <a:ext cx="10658687" cy="1938992"/>
          </a:xfrm>
          <a:prstGeom prst="rect">
            <a:avLst/>
          </a:prstGeom>
          <a:noFill/>
        </p:spPr>
        <p:txBody>
          <a:bodyPr wrap="none" lIns="0" rIns="0" rtlCol="0">
            <a:spAutoFit/>
          </a:bodyPr>
          <a:lstStyle/>
          <a:p>
            <a:pPr algn="l"/>
            <a:r>
              <a:rPr lang="ja-JP" altLang="en-US" sz="2000">
                <a:latin typeface="+mn-ea"/>
              </a:rPr>
              <a:t>作成したファイルは、</a:t>
            </a:r>
            <a:r>
              <a:rPr lang="en-US" altLang="ja-JP" sz="2000" dirty="0">
                <a:latin typeface="+mn-ea"/>
              </a:rPr>
              <a:t>[</a:t>
            </a:r>
            <a:r>
              <a:rPr lang="ja-JP" altLang="en-US" sz="2000">
                <a:latin typeface="+mn-ea"/>
              </a:rPr>
              <a:t>ファイル</a:t>
            </a:r>
            <a:r>
              <a:rPr lang="en-US" altLang="ja-JP" sz="2000" dirty="0">
                <a:latin typeface="+mn-ea"/>
              </a:rPr>
              <a:t>] – [</a:t>
            </a:r>
            <a:r>
              <a:rPr lang="ja-JP" altLang="en-US" sz="2000">
                <a:latin typeface="+mn-ea"/>
              </a:rPr>
              <a:t>ダウンロード</a:t>
            </a:r>
            <a:r>
              <a:rPr lang="en-US" altLang="ja-JP" sz="2000" dirty="0">
                <a:latin typeface="+mn-ea"/>
              </a:rPr>
              <a:t>] – [Microsoft </a:t>
            </a:r>
            <a:r>
              <a:rPr lang="en-US" altLang="ja-JP" sz="2000" dirty="0" err="1">
                <a:latin typeface="+mn-ea"/>
              </a:rPr>
              <a:t>Powerpoint</a:t>
            </a:r>
            <a:r>
              <a:rPr lang="en-US" altLang="ja-JP" sz="2000" dirty="0">
                <a:latin typeface="+mn-ea"/>
              </a:rPr>
              <a:t>]</a:t>
            </a:r>
            <a:r>
              <a:rPr lang="ja-JP" altLang="en-US" sz="2000">
                <a:latin typeface="+mn-ea"/>
              </a:rPr>
              <a:t>にて、ダウンロード可能です。</a:t>
            </a:r>
            <a:endParaRPr lang="en-US" altLang="ja-JP" sz="2000" dirty="0">
              <a:latin typeface="+mn-ea"/>
            </a:endParaRPr>
          </a:p>
          <a:p>
            <a:pPr algn="l"/>
            <a:r>
              <a:rPr lang="ja-JP" altLang="en-US" sz="2000">
                <a:latin typeface="+mn-ea"/>
              </a:rPr>
              <a:t>チームで作成した作成物は、</a:t>
            </a:r>
            <a:r>
              <a:rPr lang="ja-JP" altLang="en-US" sz="2000">
                <a:solidFill>
                  <a:schemeClr val="accent4"/>
                </a:solidFill>
                <a:latin typeface="+mn-ea"/>
              </a:rPr>
              <a:t>「</a:t>
            </a:r>
            <a:r>
              <a:rPr lang="ja-JP" altLang="en-US" sz="2000">
                <a:solidFill>
                  <a:schemeClr val="accent4"/>
                </a:solidFill>
                <a:effectLst/>
              </a:rPr>
              <a:t>提案ブートキャンプ作成物</a:t>
            </a:r>
            <a:r>
              <a:rPr lang="en-US" altLang="ja-JP" sz="2000" dirty="0">
                <a:solidFill>
                  <a:schemeClr val="accent4"/>
                </a:solidFill>
                <a:effectLst/>
              </a:rPr>
              <a:t>_&lt;</a:t>
            </a:r>
            <a:r>
              <a:rPr lang="ja-JP" altLang="en-US" sz="2000">
                <a:solidFill>
                  <a:schemeClr val="accent4"/>
                </a:solidFill>
                <a:effectLst/>
              </a:rPr>
              <a:t>チーム名</a:t>
            </a:r>
            <a:r>
              <a:rPr lang="en-US" altLang="ja-JP" sz="2000" dirty="0">
                <a:solidFill>
                  <a:schemeClr val="accent4"/>
                </a:solidFill>
                <a:effectLst/>
              </a:rPr>
              <a:t>&gt;</a:t>
            </a:r>
            <a:r>
              <a:rPr lang="ja-JP" altLang="en-US" sz="2000">
                <a:solidFill>
                  <a:schemeClr val="accent4"/>
                </a:solidFill>
                <a:effectLst/>
              </a:rPr>
              <a:t>」</a:t>
            </a:r>
            <a:r>
              <a:rPr lang="ja-JP" altLang="en-US" sz="2000">
                <a:effectLst/>
              </a:rPr>
              <a:t>として、</a:t>
            </a:r>
            <a:br>
              <a:rPr lang="en-US" altLang="ja-JP" sz="2000" dirty="0">
                <a:effectLst/>
              </a:rPr>
            </a:br>
            <a:r>
              <a:rPr lang="en-US" altLang="ja-JP" sz="2000" dirty="0">
                <a:effectLst/>
              </a:rPr>
              <a:t>Day2</a:t>
            </a:r>
            <a:r>
              <a:rPr lang="ja-JP" altLang="en-US" sz="2000">
                <a:effectLst/>
              </a:rPr>
              <a:t>終了時にデスクトップ上に保管</a:t>
            </a:r>
            <a:r>
              <a:rPr lang="ja-JP" altLang="en-US" sz="2000"/>
              <a:t>をお願いいたします。</a:t>
            </a:r>
            <a:endParaRPr lang="en-US" altLang="ja-JP" sz="2000" dirty="0">
              <a:solidFill>
                <a:schemeClr val="accent4"/>
              </a:solidFill>
              <a:latin typeface="+mn-ea"/>
            </a:endParaRPr>
          </a:p>
          <a:p>
            <a:pPr algn="l"/>
            <a:endParaRPr lang="en-US" altLang="ja-JP" sz="2000" b="0" i="0" u="none" strike="noStrike" dirty="0">
              <a:effectLst/>
              <a:latin typeface="+mn-ea"/>
            </a:endParaRPr>
          </a:p>
          <a:p>
            <a:pPr algn="l"/>
            <a:endParaRPr lang="en-US" altLang="ja-JP" sz="2000" b="0" i="0" u="none" strike="noStrike" dirty="0">
              <a:effectLst/>
              <a:latin typeface="+mn-ea"/>
            </a:endParaRPr>
          </a:p>
          <a:p>
            <a:pPr algn="l"/>
            <a:endParaRPr kumimoji="1" lang="ja-JP" altLang="en-US" sz="2000" dirty="0" err="1">
              <a:solidFill>
                <a:srgbClr val="FFFF00"/>
              </a:solidFill>
              <a:latin typeface="Meiryo" panose="020B0604030504040204" pitchFamily="34" charset="-128"/>
              <a:ea typeface="Meiryo" panose="020B0604030504040204" pitchFamily="34" charset="-128"/>
            </a:endParaRPr>
          </a:p>
        </p:txBody>
      </p:sp>
      <p:sp>
        <p:nvSpPr>
          <p:cNvPr id="12" name="円/楕円 11">
            <a:extLst>
              <a:ext uri="{FF2B5EF4-FFF2-40B4-BE49-F238E27FC236}">
                <a16:creationId xmlns:a16="http://schemas.microsoft.com/office/drawing/2014/main" id="{48F998A1-9256-982B-B5E6-9FEEDE913951}"/>
              </a:ext>
            </a:extLst>
          </p:cNvPr>
          <p:cNvSpPr/>
          <p:nvPr/>
        </p:nvSpPr>
        <p:spPr>
          <a:xfrm>
            <a:off x="552000" y="2204999"/>
            <a:ext cx="504000" cy="2880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6" name="円/楕円 5">
            <a:extLst>
              <a:ext uri="{FF2B5EF4-FFF2-40B4-BE49-F238E27FC236}">
                <a16:creationId xmlns:a16="http://schemas.microsoft.com/office/drawing/2014/main" id="{B2CD9CF5-4F15-DAB2-47BC-BFBA1B880966}"/>
              </a:ext>
            </a:extLst>
          </p:cNvPr>
          <p:cNvSpPr/>
          <p:nvPr/>
        </p:nvSpPr>
        <p:spPr>
          <a:xfrm>
            <a:off x="552000" y="3620215"/>
            <a:ext cx="1008000" cy="2880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7" name="円/楕円 6">
            <a:extLst>
              <a:ext uri="{FF2B5EF4-FFF2-40B4-BE49-F238E27FC236}">
                <a16:creationId xmlns:a16="http://schemas.microsoft.com/office/drawing/2014/main" id="{5C10EF2D-1BDC-972A-DB1D-FCD971B591F1}"/>
              </a:ext>
            </a:extLst>
          </p:cNvPr>
          <p:cNvSpPr/>
          <p:nvPr/>
        </p:nvSpPr>
        <p:spPr>
          <a:xfrm>
            <a:off x="2364880" y="3633271"/>
            <a:ext cx="1571120" cy="28800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Tree>
    <p:extLst>
      <p:ext uri="{BB962C8B-B14F-4D97-AF65-F5344CB8AC3E}">
        <p14:creationId xmlns:p14="http://schemas.microsoft.com/office/powerpoint/2010/main" val="530723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4E7B-384B-42F6-9D60-4A398D05C90A}"/>
              </a:ext>
            </a:extLst>
          </p:cNvPr>
          <p:cNvSpPr>
            <a:spLocks noGrp="1"/>
          </p:cNvSpPr>
          <p:nvPr>
            <p:ph type="ctrTitle"/>
          </p:nvPr>
        </p:nvSpPr>
        <p:spPr>
          <a:xfrm>
            <a:off x="609598" y="3050435"/>
            <a:ext cx="7502402" cy="757130"/>
          </a:xfrm>
        </p:spPr>
        <p:txBody>
          <a:bodyPr/>
          <a:lstStyle/>
          <a:p>
            <a:r>
              <a:rPr lang="en-US" altLang="ja-JP" dirty="0">
                <a:latin typeface="Meiryo UI" panose="020B0604030504040204" pitchFamily="34" charset="-128"/>
                <a:ea typeface="Meiryo UI" panose="020B0604030504040204" pitchFamily="34" charset="-128"/>
              </a:rPr>
              <a:t>Thank you</a:t>
            </a:r>
            <a:endParaRPr lang="en-US"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268618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err="1">
                <a:ea typeface="Meiryo UI" panose="020B0604030504040204" pitchFamily="34" charset="-128"/>
              </a:rPr>
              <a:t>アーキテクチャ図に</a:t>
            </a:r>
            <a:r>
              <a:rPr lang="ja-JP" altLang="en-US">
                <a:ea typeface="Meiryo UI" panose="020B0604030504040204" pitchFamily="34" charset="-128"/>
              </a:rPr>
              <a:t> “正解” はありません</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3</a:t>
            </a:fld>
            <a:endParaRPr lang="en-US"/>
          </a:p>
        </p:txBody>
      </p:sp>
      <p:sp>
        <p:nvSpPr>
          <p:cNvPr id="3" name="テキスト ボックス 2">
            <a:extLst>
              <a:ext uri="{FF2B5EF4-FFF2-40B4-BE49-F238E27FC236}">
                <a16:creationId xmlns:a16="http://schemas.microsoft.com/office/drawing/2014/main" id="{97DF922B-075A-3C20-B25B-848E29D4A503}"/>
              </a:ext>
            </a:extLst>
          </p:cNvPr>
          <p:cNvSpPr txBox="1"/>
          <p:nvPr/>
        </p:nvSpPr>
        <p:spPr>
          <a:xfrm>
            <a:off x="264000" y="909000"/>
            <a:ext cx="8127225"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t>元も子もないことを言ってしまいますが、アーキテクチャ図に “正解” はありません</a:t>
            </a:r>
            <a:endParaRPr kumimoji="1" lang="ja-JP" altLang="en-US" sz="2000" dirty="0" err="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3FB5100F-7209-1EB7-C102-3D9003ED2000}"/>
              </a:ext>
            </a:extLst>
          </p:cNvPr>
          <p:cNvSpPr txBox="1"/>
          <p:nvPr/>
        </p:nvSpPr>
        <p:spPr>
          <a:xfrm>
            <a:off x="263999" y="1413000"/>
            <a:ext cx="11370100" cy="707886"/>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AWS </a:t>
            </a:r>
            <a:r>
              <a:rPr lang="ja-JP" altLang="en-US" sz="2000"/>
              <a:t>サービスの配置や位置関係などの “適切さ” はありますが、</a:t>
            </a:r>
            <a:br>
              <a:rPr lang="en-US" altLang="ja-JP" sz="2000" dirty="0"/>
            </a:br>
            <a:r>
              <a:rPr lang="ja-JP" altLang="en-US" sz="2000"/>
              <a:t>みなさんが </a:t>
            </a:r>
            <a:r>
              <a:rPr lang="ja-JP" altLang="en-US" sz="2000" b="1">
                <a:solidFill>
                  <a:srgbClr val="FFFF00"/>
                </a:solidFill>
              </a:rPr>
              <a:t>「何を伝えたいか」</a:t>
            </a:r>
            <a:r>
              <a:rPr lang="en-US" altLang="ja-JP" sz="2000" dirty="0"/>
              <a:t> </a:t>
            </a:r>
            <a:r>
              <a:rPr lang="ja-JP" altLang="en-US" sz="2000"/>
              <a:t>によって、アーキテクチャ図の描き方や粒度などの表現は自由に変えて構いません</a:t>
            </a:r>
            <a:endParaRPr kumimoji="1" lang="ja-JP" altLang="en-US" sz="2000" dirty="0" err="1">
              <a:latin typeface="Meiryo" panose="020B0604030504040204" pitchFamily="34" charset="-128"/>
              <a:ea typeface="Meiryo" panose="020B0604030504040204" pitchFamily="34" charset="-128"/>
            </a:endParaRPr>
          </a:p>
        </p:txBody>
      </p:sp>
      <p:sp>
        <p:nvSpPr>
          <p:cNvPr id="6" name="テキスト ボックス 5">
            <a:extLst>
              <a:ext uri="{FF2B5EF4-FFF2-40B4-BE49-F238E27FC236}">
                <a16:creationId xmlns:a16="http://schemas.microsoft.com/office/drawing/2014/main" id="{17E48F58-EE7D-9A35-1B36-8D7629B94E4C}"/>
              </a:ext>
            </a:extLst>
          </p:cNvPr>
          <p:cNvSpPr txBox="1"/>
          <p:nvPr/>
        </p:nvSpPr>
        <p:spPr>
          <a:xfrm>
            <a:off x="263998" y="2224776"/>
            <a:ext cx="10074874"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t>アーキテクチャ図を描き始める際に 「正しく描かないといけない」</a:t>
            </a:r>
            <a:r>
              <a:rPr lang="en-US" altLang="ja-JP" sz="2000" dirty="0"/>
              <a:t> </a:t>
            </a:r>
            <a:r>
              <a:rPr lang="ja-JP" altLang="en-US" sz="2000"/>
              <a:t>と考えて躊躇する必要はありません</a:t>
            </a:r>
            <a:endParaRPr kumimoji="1" lang="ja-JP" altLang="en-US" sz="2000" dirty="0" err="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352E95B4-FF4A-C1E1-85B0-D7FA26A71386}"/>
              </a:ext>
            </a:extLst>
          </p:cNvPr>
          <p:cNvSpPr txBox="1"/>
          <p:nvPr/>
        </p:nvSpPr>
        <p:spPr>
          <a:xfrm>
            <a:off x="263998" y="5974758"/>
            <a:ext cx="7981737" cy="307777"/>
          </a:xfrm>
          <a:prstGeom prst="rect">
            <a:avLst/>
          </a:prstGeom>
          <a:noFill/>
        </p:spPr>
        <p:txBody>
          <a:bodyPr wrap="none" lIns="0" rIns="0" rtlCol="0">
            <a:spAutoFit/>
          </a:bodyPr>
          <a:lstStyle/>
          <a:p>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参考</a:t>
            </a:r>
            <a:r>
              <a:rPr kumimoji="1" lang="en-US" altLang="ja-JP" sz="1400" dirty="0">
                <a:latin typeface="Meiryo" panose="020B0604030504040204" pitchFamily="34" charset="-128"/>
                <a:ea typeface="Meiryo" panose="020B0604030504040204" pitchFamily="34" charset="-128"/>
              </a:rPr>
              <a:t>】</a:t>
            </a:r>
            <a:r>
              <a:rPr lang="en-US" altLang="ja-JP" sz="1400" i="0" dirty="0">
                <a:solidFill>
                  <a:srgbClr val="FFFFFF"/>
                </a:solidFill>
                <a:effectLst/>
                <a:latin typeface="Meiryo" panose="020B0604030504040204" pitchFamily="34" charset="-128"/>
                <a:ea typeface="Meiryo" panose="020B0604030504040204" pitchFamily="34" charset="-128"/>
                <a:hlinkClick r:id="rId2"/>
              </a:rPr>
              <a:t>AWS </a:t>
            </a:r>
            <a:r>
              <a:rPr lang="ja-JP" altLang="en-US" sz="1400" i="0">
                <a:solidFill>
                  <a:srgbClr val="FFFFFF"/>
                </a:solidFill>
                <a:effectLst/>
                <a:latin typeface="Meiryo" panose="020B0604030504040204" pitchFamily="34" charset="-128"/>
                <a:ea typeface="Meiryo" panose="020B0604030504040204" pitchFamily="34" charset="-128"/>
                <a:hlinkClick r:id="rId2"/>
              </a:rPr>
              <a:t>のアーキテクチャ図を描きたい </a:t>
            </a:r>
            <a:r>
              <a:rPr lang="en-US" altLang="ja-JP" sz="1400" i="0" dirty="0">
                <a:solidFill>
                  <a:srgbClr val="FFFFFF"/>
                </a:solidFill>
                <a:effectLst/>
                <a:latin typeface="Meiryo" panose="020B0604030504040204" pitchFamily="34" charset="-128"/>
                <a:ea typeface="Meiryo" panose="020B0604030504040204" pitchFamily="34" charset="-128"/>
                <a:hlinkClick r:id="rId2"/>
              </a:rPr>
              <a:t>! </a:t>
            </a:r>
            <a:r>
              <a:rPr lang="ja-JP" altLang="en-US" sz="1400" i="0">
                <a:solidFill>
                  <a:srgbClr val="FFFFFF"/>
                </a:solidFill>
                <a:effectLst/>
                <a:latin typeface="Meiryo" panose="020B0604030504040204" pitchFamily="34" charset="-128"/>
                <a:ea typeface="Meiryo" panose="020B0604030504040204" pitchFamily="34" charset="-128"/>
                <a:hlinkClick r:id="rId2"/>
              </a:rPr>
              <a:t>でもどうすれば良いの </a:t>
            </a:r>
            <a:r>
              <a:rPr lang="en-US" altLang="ja-JP" sz="1400" i="0" dirty="0">
                <a:solidFill>
                  <a:srgbClr val="FFFFFF"/>
                </a:solidFill>
                <a:effectLst/>
                <a:latin typeface="Meiryo" panose="020B0604030504040204" pitchFamily="34" charset="-128"/>
                <a:ea typeface="Meiryo" panose="020B0604030504040204" pitchFamily="34" charset="-128"/>
                <a:hlinkClick r:id="rId2"/>
              </a:rPr>
              <a:t>?</a:t>
            </a:r>
            <a:r>
              <a:rPr lang="en-US" altLang="ja-JP" sz="1400" i="0" dirty="0">
                <a:solidFill>
                  <a:srgbClr val="FFFFFF"/>
                </a:solidFill>
                <a:effectLst/>
                <a:latin typeface="Meiryo" panose="020B0604030504040204" pitchFamily="34" charset="-128"/>
                <a:ea typeface="Meiryo" panose="020B0604030504040204" pitchFamily="34" charset="-128"/>
              </a:rPr>
              <a:t>, AWS </a:t>
            </a:r>
            <a:r>
              <a:rPr lang="en-US" altLang="ja-JP" sz="1400" i="0" dirty="0" err="1">
                <a:solidFill>
                  <a:srgbClr val="FFFFFF"/>
                </a:solidFill>
                <a:effectLst/>
                <a:latin typeface="Meiryo" panose="020B0604030504040204" pitchFamily="34" charset="-128"/>
                <a:ea typeface="Meiryo" panose="020B0604030504040204" pitchFamily="34" charset="-128"/>
              </a:rPr>
              <a:t>builders.flash</a:t>
            </a:r>
            <a:r>
              <a:rPr lang="en-US" altLang="ja-JP" sz="1400" i="0" dirty="0">
                <a:solidFill>
                  <a:srgbClr val="FFFFFF"/>
                </a:solidFill>
                <a:effectLst/>
                <a:latin typeface="Meiryo" panose="020B0604030504040204" pitchFamily="34" charset="-128"/>
                <a:ea typeface="Meiryo" panose="020B0604030504040204" pitchFamily="34" charset="-128"/>
              </a:rPr>
              <a:t> </a:t>
            </a:r>
            <a:r>
              <a:rPr lang="en-US" altLang="ja-JP" sz="1400" dirty="0">
                <a:solidFill>
                  <a:srgbClr val="FFFFFF"/>
                </a:solidFill>
                <a:latin typeface="Meiryo" panose="020B0604030504040204" pitchFamily="34" charset="-128"/>
                <a:ea typeface="Meiryo" panose="020B0604030504040204" pitchFamily="34" charset="-128"/>
              </a:rPr>
              <a:t>Blog</a:t>
            </a:r>
            <a:endParaRPr lang="en-US" altLang="ja-JP" sz="1400" i="0" dirty="0">
              <a:solidFill>
                <a:srgbClr val="FFFFFF"/>
              </a:solidFill>
              <a:effectLst/>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7353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err="1">
                <a:ea typeface="Meiryo UI" panose="020B0604030504040204" pitchFamily="34" charset="-128"/>
              </a:rPr>
              <a:t>さまざまなアーキテクチャ図の例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4</a:t>
            </a:fld>
            <a:endParaRPr lang="en-US"/>
          </a:p>
        </p:txBody>
      </p:sp>
      <p:pic>
        <p:nvPicPr>
          <p:cNvPr id="1026" name="Picture 2" descr="Multi-Region Infrastructure Deployment | アーキテクチャ図">
            <a:extLst>
              <a:ext uri="{FF2B5EF4-FFF2-40B4-BE49-F238E27FC236}">
                <a16:creationId xmlns:a16="http://schemas.microsoft.com/office/drawing/2014/main" id="{17AD8A94-119F-A25D-B9FF-05FB133FE15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64901" y="2545223"/>
            <a:ext cx="5142341" cy="30435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03AE55E-F142-40FA-24EB-6F28AFC2E78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56901" y="2545223"/>
            <a:ext cx="6281782" cy="304355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0A28C2D3-5DD2-FE05-34C6-922C4D86676C}"/>
              </a:ext>
            </a:extLst>
          </p:cNvPr>
          <p:cNvSpPr txBox="1"/>
          <p:nvPr/>
        </p:nvSpPr>
        <p:spPr>
          <a:xfrm>
            <a:off x="1276762" y="5641223"/>
            <a:ext cx="4593117" cy="307777"/>
          </a:xfrm>
          <a:prstGeom prst="rect">
            <a:avLst/>
          </a:prstGeom>
          <a:noFill/>
        </p:spPr>
        <p:txBody>
          <a:bodyPr wrap="none" lIns="0" rIns="0" rtlCol="0">
            <a:spAutoFit/>
          </a:bodyPr>
          <a:lstStyle/>
          <a:p>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引用</a:t>
            </a:r>
            <a:r>
              <a:rPr kumimoji="1" lang="en-US" altLang="ja-JP" sz="1400" dirty="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hlinkClick r:id="rId4"/>
              </a:rPr>
              <a:t>AWS </a:t>
            </a:r>
            <a:r>
              <a:rPr kumimoji="1" lang="ja-JP" altLang="en-US" sz="1400">
                <a:latin typeface="Meiryo" panose="020B0604030504040204" pitchFamily="34" charset="-128"/>
                <a:ea typeface="Meiryo" panose="020B0604030504040204" pitchFamily="34" charset="-128"/>
                <a:hlinkClick r:id="rId4"/>
              </a:rPr>
              <a:t>導入事例：株式会社マネーフォワード様</a:t>
            </a:r>
            <a:endParaRPr lang="en-US" altLang="ja-JP" sz="1400" i="0" dirty="0">
              <a:solidFill>
                <a:srgbClr val="FFFFFF"/>
              </a:solidFill>
              <a:effectLst/>
              <a:latin typeface="Meiryo" panose="020B0604030504040204" pitchFamily="34" charset="-128"/>
              <a:ea typeface="Meiryo" panose="020B0604030504040204" pitchFamily="34" charset="-128"/>
            </a:endParaRPr>
          </a:p>
        </p:txBody>
      </p:sp>
      <p:sp>
        <p:nvSpPr>
          <p:cNvPr id="8" name="テキスト ボックス 7">
            <a:extLst>
              <a:ext uri="{FF2B5EF4-FFF2-40B4-BE49-F238E27FC236}">
                <a16:creationId xmlns:a16="http://schemas.microsoft.com/office/drawing/2014/main" id="{99002D8B-72DD-2376-7A04-084339564A68}"/>
              </a:ext>
            </a:extLst>
          </p:cNvPr>
          <p:cNvSpPr txBox="1"/>
          <p:nvPr/>
        </p:nvSpPr>
        <p:spPr>
          <a:xfrm>
            <a:off x="6820798" y="5641222"/>
            <a:ext cx="4830553" cy="307777"/>
          </a:xfrm>
          <a:prstGeom prst="rect">
            <a:avLst/>
          </a:prstGeom>
          <a:noFill/>
        </p:spPr>
        <p:txBody>
          <a:bodyPr wrap="none" lIns="0" rIns="0" rtlCol="0">
            <a:spAutoFit/>
          </a:bodyPr>
          <a:lstStyle/>
          <a:p>
            <a:pPr algn="ct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引用</a:t>
            </a:r>
            <a:r>
              <a:rPr kumimoji="1" lang="en-US" altLang="ja-JP" sz="1400" dirty="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hlinkClick r:id="rId5"/>
              </a:rPr>
              <a:t>AWS </a:t>
            </a:r>
            <a:r>
              <a:rPr kumimoji="1" lang="ja-JP" altLang="en-US" sz="1400">
                <a:latin typeface="Meiryo" panose="020B0604030504040204" pitchFamily="34" charset="-128"/>
                <a:ea typeface="Meiryo" panose="020B0604030504040204" pitchFamily="34" charset="-128"/>
                <a:hlinkClick r:id="rId5"/>
              </a:rPr>
              <a:t>ソリューション：</a:t>
            </a:r>
            <a:r>
              <a:rPr kumimoji="1" lang="en-US" altLang="ja-JP" sz="1400" dirty="0">
                <a:latin typeface="Meiryo" panose="020B0604030504040204" pitchFamily="34" charset="-128"/>
                <a:ea typeface="Meiryo" panose="020B0604030504040204" pitchFamily="34" charset="-128"/>
                <a:hlinkClick r:id="rId5"/>
              </a:rPr>
              <a:t>Multi-Region Deployment</a:t>
            </a:r>
            <a:endParaRPr lang="en-US" altLang="ja-JP" sz="1400" i="0" dirty="0">
              <a:solidFill>
                <a:srgbClr val="FFFFFF"/>
              </a:solidFill>
              <a:effectLst/>
              <a:latin typeface="Meiryo" panose="020B0604030504040204" pitchFamily="34" charset="-128"/>
              <a:ea typeface="Meiryo" panose="020B0604030504040204" pitchFamily="34" charset="-128"/>
            </a:endParaRPr>
          </a:p>
        </p:txBody>
      </p:sp>
      <p:sp>
        <p:nvSpPr>
          <p:cNvPr id="9" name="テキスト ボックス 8">
            <a:extLst>
              <a:ext uri="{FF2B5EF4-FFF2-40B4-BE49-F238E27FC236}">
                <a16:creationId xmlns:a16="http://schemas.microsoft.com/office/drawing/2014/main" id="{5CFAD3D7-900B-05E0-C1C3-5858E91D1202}"/>
              </a:ext>
            </a:extLst>
          </p:cNvPr>
          <p:cNvSpPr txBox="1"/>
          <p:nvPr/>
        </p:nvSpPr>
        <p:spPr>
          <a:xfrm>
            <a:off x="264000" y="909000"/>
            <a:ext cx="10127773"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AWS </a:t>
            </a:r>
            <a:r>
              <a:rPr lang="ja-JP" altLang="en-US" sz="2000"/>
              <a:t>の公式 </a:t>
            </a:r>
            <a:r>
              <a:rPr lang="en-US" altLang="ja-JP" sz="2000" dirty="0"/>
              <a:t>Blog </a:t>
            </a:r>
            <a:r>
              <a:rPr lang="ja-JP" altLang="en-US" sz="2000"/>
              <a:t>や、企業の </a:t>
            </a:r>
            <a:r>
              <a:rPr lang="en-US" altLang="ja-JP" sz="2000" dirty="0"/>
              <a:t>Tech Blog </a:t>
            </a:r>
            <a:r>
              <a:rPr lang="ja-JP" altLang="en-US" sz="2000"/>
              <a:t>などを見ると、さまざまなアーキテクチャ図が見つかります</a:t>
            </a:r>
            <a:endParaRPr kumimoji="1" lang="ja-JP" altLang="en-US" sz="2000" dirty="0" err="1">
              <a:latin typeface="Meiryo" panose="020B0604030504040204" pitchFamily="34" charset="-128"/>
              <a:ea typeface="Meiryo" panose="020B0604030504040204" pitchFamily="34" charset="-128"/>
            </a:endParaRPr>
          </a:p>
        </p:txBody>
      </p:sp>
      <p:sp>
        <p:nvSpPr>
          <p:cNvPr id="10" name="テキスト ボックス 9">
            <a:extLst>
              <a:ext uri="{FF2B5EF4-FFF2-40B4-BE49-F238E27FC236}">
                <a16:creationId xmlns:a16="http://schemas.microsoft.com/office/drawing/2014/main" id="{D50144C3-D819-C172-B51A-F35D5DF5C88F}"/>
              </a:ext>
            </a:extLst>
          </p:cNvPr>
          <p:cNvSpPr txBox="1"/>
          <p:nvPr/>
        </p:nvSpPr>
        <p:spPr>
          <a:xfrm>
            <a:off x="256901" y="1354117"/>
            <a:ext cx="9364743" cy="707886"/>
          </a:xfrm>
          <a:prstGeom prst="rect">
            <a:avLst/>
          </a:prstGeom>
          <a:noFill/>
        </p:spPr>
        <p:txBody>
          <a:bodyPr wrap="none" lIns="0" rIns="0" rtlCol="0">
            <a:spAutoFit/>
          </a:bodyPr>
          <a:lstStyle/>
          <a:p>
            <a:pPr marL="342900" indent="-342900" algn="l">
              <a:buFont typeface="Arial" panose="020B0604020202020204" pitchFamily="34" charset="0"/>
              <a:buChar char="•"/>
            </a:pPr>
            <a:r>
              <a:rPr kumimoji="1" lang="en-US" altLang="ja-JP" sz="2000" dirty="0">
                <a:latin typeface="Meiryo UI" panose="020B0604030504040204" pitchFamily="34" charset="-128"/>
                <a:ea typeface="Meiryo UI" panose="020B0604030504040204" pitchFamily="34" charset="-128"/>
              </a:rPr>
              <a:t>Blog </a:t>
            </a:r>
            <a:r>
              <a:rPr kumimoji="1" lang="ja-JP" altLang="en-US" sz="2000">
                <a:latin typeface="Meiryo UI" panose="020B0604030504040204" pitchFamily="34" charset="-128"/>
                <a:ea typeface="Meiryo UI" panose="020B0604030504040204" pitchFamily="34" charset="-128"/>
              </a:rPr>
              <a:t>記事の内容と合わせて、アーキテクチャ図が何を伝えようとしているか分析してみること</a:t>
            </a:r>
            <a:br>
              <a:rPr kumimoji="1" lang="en-US" altLang="ja-JP" sz="2000" dirty="0">
                <a:latin typeface="Meiryo UI" panose="020B0604030504040204" pitchFamily="34" charset="-128"/>
                <a:ea typeface="Meiryo UI" panose="020B0604030504040204" pitchFamily="34" charset="-128"/>
              </a:rPr>
            </a:br>
            <a:r>
              <a:rPr kumimoji="1" lang="ja-JP" altLang="en-US" sz="2000">
                <a:latin typeface="Meiryo UI" panose="020B0604030504040204" pitchFamily="34" charset="-128"/>
                <a:ea typeface="Meiryo UI" panose="020B0604030504040204" pitchFamily="34" charset="-128"/>
              </a:rPr>
              <a:t>もひとつのトレーニングとして有用です</a:t>
            </a:r>
            <a:endParaRPr kumimoji="1" lang="ja-JP" altLang="en-US" sz="2000" dirty="0" err="1">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71084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ja-JP" altLang="en-US"/>
              <a:t>間違いが少なく、分かりやすいアーキテクチャ図の価値</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5</a:t>
            </a:fld>
            <a:endParaRPr lang="en-US"/>
          </a:p>
        </p:txBody>
      </p:sp>
      <p:sp>
        <p:nvSpPr>
          <p:cNvPr id="3" name="テキスト ボックス 2">
            <a:extLst>
              <a:ext uri="{FF2B5EF4-FFF2-40B4-BE49-F238E27FC236}">
                <a16:creationId xmlns:a16="http://schemas.microsoft.com/office/drawing/2014/main" id="{C1D4787B-F92F-001C-4D43-82A9AFF897BB}"/>
              </a:ext>
            </a:extLst>
          </p:cNvPr>
          <p:cNvSpPr txBox="1"/>
          <p:nvPr/>
        </p:nvSpPr>
        <p:spPr>
          <a:xfrm>
            <a:off x="264000" y="909000"/>
            <a:ext cx="10153421" cy="707886"/>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latin typeface="+mn-ea"/>
              </a:rPr>
              <a:t>アーキテクチャ図に ”正解” はありませんが、</a:t>
            </a:r>
            <a:r>
              <a:rPr lang="ja-JP" altLang="en-US" sz="2000">
                <a:solidFill>
                  <a:srgbClr val="FFFF00"/>
                </a:solidFill>
                <a:latin typeface="+mn-ea"/>
              </a:rPr>
              <a:t>「分かりやすく、間違いの少ない」</a:t>
            </a:r>
            <a:r>
              <a:rPr lang="en-US" altLang="ja-JP" sz="2000" dirty="0">
                <a:latin typeface="+mn-ea"/>
              </a:rPr>
              <a:t> </a:t>
            </a:r>
            <a:r>
              <a:rPr lang="ja-JP" altLang="en-US" sz="2000">
                <a:latin typeface="+mn-ea"/>
              </a:rPr>
              <a:t>アーキテクチャ図には、</a:t>
            </a:r>
            <a:br>
              <a:rPr lang="en-US" altLang="ja-JP" sz="2000" dirty="0">
                <a:latin typeface="+mn-ea"/>
              </a:rPr>
            </a:br>
            <a:r>
              <a:rPr lang="ja-JP" altLang="en-US" sz="2000">
                <a:latin typeface="+mn-ea"/>
              </a:rPr>
              <a:t>やはり価値があります。例えば、下記のような価値が挙げられます。</a:t>
            </a:r>
            <a:endParaRPr kumimoji="1" lang="ja-JP" altLang="en-US" sz="2000" dirty="0" err="1">
              <a:latin typeface="+mn-ea"/>
            </a:endParaRPr>
          </a:p>
        </p:txBody>
      </p:sp>
      <p:sp>
        <p:nvSpPr>
          <p:cNvPr id="5" name="テキスト ボックス 4">
            <a:extLst>
              <a:ext uri="{FF2B5EF4-FFF2-40B4-BE49-F238E27FC236}">
                <a16:creationId xmlns:a16="http://schemas.microsoft.com/office/drawing/2014/main" id="{4044A1C9-1B93-ECCD-9BE8-DE1155E274FA}"/>
              </a:ext>
            </a:extLst>
          </p:cNvPr>
          <p:cNvSpPr txBox="1"/>
          <p:nvPr/>
        </p:nvSpPr>
        <p:spPr>
          <a:xfrm>
            <a:off x="621469" y="1780713"/>
            <a:ext cx="8633774" cy="1874424"/>
          </a:xfrm>
          <a:prstGeom prst="rect">
            <a:avLst/>
          </a:prstGeom>
          <a:noFill/>
        </p:spPr>
        <p:txBody>
          <a:bodyPr wrap="none" lIns="0" rIns="0" rtlCol="0">
            <a:spAutoFit/>
          </a:bodyPr>
          <a:lstStyle/>
          <a:p>
            <a:pPr marL="457200" indent="-457200" algn="l">
              <a:lnSpc>
                <a:spcPct val="150000"/>
              </a:lnSpc>
              <a:buFont typeface="Wingdings" pitchFamily="2" charset="2"/>
              <a:buChar char="u"/>
            </a:pPr>
            <a:r>
              <a:rPr lang="ja-JP" altLang="en-US" sz="2000">
                <a:latin typeface="Meiryo UI" panose="020B0604030504040204" pitchFamily="34" charset="-128"/>
                <a:ea typeface="Meiryo UI" panose="020B0604030504040204" pitchFamily="34" charset="-128"/>
              </a:rPr>
              <a:t>アーキテクチャ図の変更・修正・再利用が容易になる</a:t>
            </a:r>
            <a:endParaRPr kumimoji="1" lang="ja-JP" altLang="en-US" sz="2000">
              <a:latin typeface="Meiryo UI" panose="020B0604030504040204" pitchFamily="34" charset="-128"/>
              <a:ea typeface="Meiryo UI" panose="020B0604030504040204" pitchFamily="34" charset="-128"/>
            </a:endParaRPr>
          </a:p>
          <a:p>
            <a:pPr marL="457200" indent="-457200" algn="l">
              <a:lnSpc>
                <a:spcPct val="150000"/>
              </a:lnSpc>
              <a:buFont typeface="Wingdings" pitchFamily="2" charset="2"/>
              <a:buChar char="u"/>
            </a:pPr>
            <a:r>
              <a:rPr kumimoji="1" lang="ja-JP" altLang="en-US" sz="2000">
                <a:latin typeface="Meiryo UI" panose="020B0604030504040204" pitchFamily="34" charset="-128"/>
                <a:ea typeface="Meiryo UI" panose="020B0604030504040204" pitchFamily="34" charset="-128"/>
              </a:rPr>
              <a:t>提案 </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実装における誤解や認識齟齬の発生が抑制される</a:t>
            </a:r>
          </a:p>
          <a:p>
            <a:pPr marL="457200" indent="-457200" algn="l">
              <a:lnSpc>
                <a:spcPct val="150000"/>
              </a:lnSpc>
              <a:buFont typeface="Wingdings" pitchFamily="2" charset="2"/>
              <a:buChar char="u"/>
            </a:pPr>
            <a:r>
              <a:rPr kumimoji="1" lang="ja-JP" altLang="en-US" sz="2000">
                <a:latin typeface="Meiryo UI" panose="020B0604030504040204" pitchFamily="34" charset="-128"/>
                <a:ea typeface="Meiryo UI" panose="020B0604030504040204" pitchFamily="34" charset="-128"/>
              </a:rPr>
              <a:t>ドキュメントとしての参照価値が高まる</a:t>
            </a:r>
          </a:p>
          <a:p>
            <a:pPr marL="457200" indent="-457200" algn="l">
              <a:lnSpc>
                <a:spcPct val="150000"/>
              </a:lnSpc>
              <a:buFont typeface="Wingdings" pitchFamily="2" charset="2"/>
              <a:buChar char="u"/>
            </a:pPr>
            <a:r>
              <a:rPr kumimoji="1" lang="ja-JP" altLang="en-US" sz="2000">
                <a:latin typeface="Meiryo UI" panose="020B0604030504040204" pitchFamily="34" charset="-128"/>
                <a:ea typeface="Meiryo UI" panose="020B0604030504040204" pitchFamily="34" charset="-128"/>
              </a:rPr>
              <a:t>技術力の高さを間接的にアピールできる（≒</a:t>
            </a:r>
            <a:r>
              <a:rPr kumimoji="1"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お客様からの信頼獲得へつながる）</a:t>
            </a:r>
          </a:p>
        </p:txBody>
      </p:sp>
    </p:spTree>
    <p:extLst>
      <p:ext uri="{BB962C8B-B14F-4D97-AF65-F5344CB8AC3E}">
        <p14:creationId xmlns:p14="http://schemas.microsoft.com/office/powerpoint/2010/main" val="1582395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p:txBody>
          <a:bodyPr/>
          <a:lstStyle/>
          <a:p>
            <a:r>
              <a:rPr lang="en-US" dirty="0" err="1">
                <a:ea typeface="Meiryo UI" panose="020B0604030504040204" pitchFamily="34" charset="-128"/>
              </a:rPr>
              <a:t>アーキテクチャ図を分かりやすく描くためのポイント</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6</a:t>
            </a:fld>
            <a:endParaRPr lang="en-US"/>
          </a:p>
        </p:txBody>
      </p:sp>
      <p:sp>
        <p:nvSpPr>
          <p:cNvPr id="3" name="テキスト ボックス 2">
            <a:extLst>
              <a:ext uri="{FF2B5EF4-FFF2-40B4-BE49-F238E27FC236}">
                <a16:creationId xmlns:a16="http://schemas.microsoft.com/office/drawing/2014/main" id="{9E37D3CF-AA65-2B41-3171-7EEEB3F3E222}"/>
              </a:ext>
            </a:extLst>
          </p:cNvPr>
          <p:cNvSpPr txBox="1"/>
          <p:nvPr/>
        </p:nvSpPr>
        <p:spPr>
          <a:xfrm>
            <a:off x="264000" y="909000"/>
            <a:ext cx="10294485"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ja-JP" altLang="en-US" sz="2000"/>
              <a:t>分かりやすく、間違いの少ないアーキテクチャ図を描くためのポイントとして下記の </a:t>
            </a:r>
            <a:r>
              <a:rPr lang="en-US" altLang="ja-JP" sz="2000" dirty="0"/>
              <a:t>4 </a:t>
            </a:r>
            <a:r>
              <a:rPr lang="ja-JP" altLang="en-US" sz="2000"/>
              <a:t>つが挙げられます。</a:t>
            </a:r>
            <a:endParaRPr kumimoji="1" lang="ja-JP" altLang="en-US" sz="2000" dirty="0" err="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AF118FCD-CDF7-917B-14F0-411292FD7470}"/>
              </a:ext>
            </a:extLst>
          </p:cNvPr>
          <p:cNvSpPr txBox="1"/>
          <p:nvPr/>
        </p:nvSpPr>
        <p:spPr>
          <a:xfrm>
            <a:off x="598226" y="1336072"/>
            <a:ext cx="6577122" cy="1888722"/>
          </a:xfrm>
          <a:prstGeom prst="rect">
            <a:avLst/>
          </a:prstGeom>
          <a:noFill/>
        </p:spPr>
        <p:txBody>
          <a:bodyPr wrap="none" lIns="0" rIns="0" rtlCol="0">
            <a:spAutoFit/>
          </a:bodyPr>
          <a:lstStyle/>
          <a:p>
            <a:pPr marL="457200" indent="-457200" algn="l">
              <a:lnSpc>
                <a:spcPct val="150000"/>
              </a:lnSpc>
              <a:buFont typeface="+mj-ea"/>
              <a:buAutoNum type="circleNumDbPlain"/>
            </a:pPr>
            <a:r>
              <a:rPr lang="ja-JP" altLang="en-US" sz="2000"/>
              <a:t>構成要素の位置関係を意識する</a:t>
            </a:r>
          </a:p>
          <a:p>
            <a:pPr marL="457200" indent="-457200" algn="l">
              <a:lnSpc>
                <a:spcPct val="150000"/>
              </a:lnSpc>
              <a:buFont typeface="+mj-ea"/>
              <a:buAutoNum type="circleNumDbPlain"/>
            </a:pPr>
            <a:r>
              <a:rPr lang="en-US" altLang="ja-JP" sz="2000" dirty="0"/>
              <a:t>VPC </a:t>
            </a:r>
            <a:r>
              <a:rPr lang="ja-JP" altLang="en-US" sz="2000"/>
              <a:t>内に置かれるサービスと外に置かれるサービスを区別する</a:t>
            </a:r>
          </a:p>
          <a:p>
            <a:pPr marL="457200" indent="-457200" algn="l">
              <a:lnSpc>
                <a:spcPct val="150000"/>
              </a:lnSpc>
              <a:buFont typeface="+mj-ea"/>
              <a:buAutoNum type="circleNumDbPlain"/>
            </a:pPr>
            <a:r>
              <a:rPr lang="en-US" altLang="ja-JP" sz="2000" dirty="0"/>
              <a:t>VPC </a:t>
            </a:r>
            <a:r>
              <a:rPr lang="ja-JP" altLang="en-US" sz="2000"/>
              <a:t>内の </a:t>
            </a:r>
            <a:r>
              <a:rPr lang="en-US" altLang="ja-JP" sz="2000" dirty="0"/>
              <a:t>Public Subnet </a:t>
            </a:r>
            <a:r>
              <a:rPr lang="ja-JP" altLang="en-US" sz="2000"/>
              <a:t>と </a:t>
            </a:r>
            <a:r>
              <a:rPr lang="en-US" altLang="ja-JP" sz="2000" dirty="0"/>
              <a:t>Private Subnet </a:t>
            </a:r>
            <a:r>
              <a:rPr lang="ja-JP" altLang="en-US" sz="2000"/>
              <a:t>を明記する</a:t>
            </a:r>
            <a:endParaRPr lang="en-US" altLang="ja-JP" sz="2000" dirty="0"/>
          </a:p>
          <a:p>
            <a:pPr marL="457200" indent="-457200" algn="l">
              <a:lnSpc>
                <a:spcPct val="150000"/>
              </a:lnSpc>
              <a:buFont typeface="+mj-ea"/>
              <a:buAutoNum type="circleNumDbPlain"/>
            </a:pPr>
            <a:r>
              <a:rPr lang="ja-JP" altLang="en-US" sz="2000"/>
              <a:t>縦・横の直線のみで要素間をつなぐ</a:t>
            </a:r>
          </a:p>
        </p:txBody>
      </p:sp>
    </p:spTree>
    <p:extLst>
      <p:ext uri="{BB962C8B-B14F-4D97-AF65-F5344CB8AC3E}">
        <p14:creationId xmlns:p14="http://schemas.microsoft.com/office/powerpoint/2010/main" val="1277663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264000" y="209642"/>
            <a:ext cx="10972800" cy="535531"/>
          </a:xfrm>
        </p:spPr>
        <p:txBody>
          <a:bodyPr/>
          <a:lstStyle/>
          <a:p>
            <a:r>
              <a:rPr lang="ja-JP" altLang="en-US"/>
              <a:t>構成要素の位置関係を意識する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7</a:t>
            </a:fld>
            <a:endParaRPr lang="en-US"/>
          </a:p>
        </p:txBody>
      </p:sp>
      <p:sp>
        <p:nvSpPr>
          <p:cNvPr id="3" name="テキスト ボックス 2">
            <a:extLst>
              <a:ext uri="{FF2B5EF4-FFF2-40B4-BE49-F238E27FC236}">
                <a16:creationId xmlns:a16="http://schemas.microsoft.com/office/drawing/2014/main" id="{13960CDD-6EBE-4B4E-D861-E70191F591B1}"/>
              </a:ext>
            </a:extLst>
          </p:cNvPr>
          <p:cNvSpPr txBox="1"/>
          <p:nvPr/>
        </p:nvSpPr>
        <p:spPr>
          <a:xfrm>
            <a:off x="264000" y="859280"/>
            <a:ext cx="10786607" cy="1323439"/>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AWS </a:t>
            </a:r>
            <a:r>
              <a:rPr lang="ja-JP" altLang="en-US" sz="2000"/>
              <a:t>はグローバルインフラストラクチャでサービスを提供しているので、その要素とサービスの位置関係を</a:t>
            </a:r>
            <a:br>
              <a:rPr lang="en-US" altLang="ja-JP" sz="2000" dirty="0"/>
            </a:br>
            <a:r>
              <a:rPr lang="ja-JP" altLang="en-US" sz="2000"/>
              <a:t>意識しておくことでわかりやすくネットワークの議論がしやすいアーキテクチャ図が描けます。</a:t>
            </a:r>
            <a:br>
              <a:rPr lang="en-US" altLang="ja-JP" sz="2000" dirty="0"/>
            </a:br>
            <a:r>
              <a:rPr lang="ja-JP" altLang="en-US" sz="2000"/>
              <a:t>そのため、まずは </a:t>
            </a:r>
            <a:r>
              <a:rPr lang="en-US" altLang="ja-JP" sz="2000" dirty="0"/>
              <a:t>AWS </a:t>
            </a:r>
            <a:r>
              <a:rPr lang="ja-JP" altLang="en-US" sz="2000"/>
              <a:t>グローバルインフラストラクチャの構成要素についておさらいしておきましょう。</a:t>
            </a:r>
            <a:br>
              <a:rPr lang="en-US" altLang="ja-JP" sz="2000" dirty="0"/>
            </a:br>
            <a:r>
              <a:rPr lang="ja-JP" altLang="en-US" sz="2000"/>
              <a:t>特に </a:t>
            </a:r>
            <a:r>
              <a:rPr lang="en-US" altLang="ja-JP" sz="2000" dirty="0"/>
              <a:t>Region, Availability Zone (AZ), Point of Presence (POP) </a:t>
            </a:r>
            <a:r>
              <a:rPr lang="ja-JP" altLang="en-US" sz="2000"/>
              <a:t>の位置関係を把握しておきましょう。</a:t>
            </a:r>
            <a:endParaRPr kumimoji="1" lang="ja-JP" altLang="en-US" sz="2000" dirty="0" err="1">
              <a:latin typeface="Meiryo" panose="020B0604030504040204" pitchFamily="34" charset="-128"/>
              <a:ea typeface="Meiryo" panose="020B0604030504040204" pitchFamily="34" charset="-128"/>
            </a:endParaRPr>
          </a:p>
        </p:txBody>
      </p:sp>
      <p:grpSp>
        <p:nvGrpSpPr>
          <p:cNvPr id="6" name="グループ化 5">
            <a:extLst>
              <a:ext uri="{FF2B5EF4-FFF2-40B4-BE49-F238E27FC236}">
                <a16:creationId xmlns:a16="http://schemas.microsoft.com/office/drawing/2014/main" id="{25BC84AB-B2FB-42D1-F3BE-377335F2769E}"/>
              </a:ext>
            </a:extLst>
          </p:cNvPr>
          <p:cNvGrpSpPr/>
          <p:nvPr/>
        </p:nvGrpSpPr>
        <p:grpSpPr>
          <a:xfrm>
            <a:off x="480000" y="2493000"/>
            <a:ext cx="4032000" cy="3456000"/>
            <a:chOff x="408000" y="2277000"/>
            <a:chExt cx="4032000" cy="3456000"/>
          </a:xfrm>
        </p:grpSpPr>
        <p:sp>
          <p:nvSpPr>
            <p:cNvPr id="5" name="正方形/長方形 4">
              <a:extLst>
                <a:ext uri="{FF2B5EF4-FFF2-40B4-BE49-F238E27FC236}">
                  <a16:creationId xmlns:a16="http://schemas.microsoft.com/office/drawing/2014/main" id="{1B65D8FA-4E69-10A3-4E70-4FFF6D9459F6}"/>
                </a:ext>
              </a:extLst>
            </p:cNvPr>
            <p:cNvSpPr/>
            <p:nvPr/>
          </p:nvSpPr>
          <p:spPr>
            <a:xfrm>
              <a:off x="408000" y="2277000"/>
              <a:ext cx="4032000" cy="34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pic>
          <p:nvPicPr>
            <p:cNvPr id="2050" name="Picture 2">
              <a:extLst>
                <a:ext uri="{FF2B5EF4-FFF2-40B4-BE49-F238E27FC236}">
                  <a16:creationId xmlns:a16="http://schemas.microsoft.com/office/drawing/2014/main" id="{E4A5C1DF-6813-7485-9336-4E87C07B39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52000" y="2320200"/>
              <a:ext cx="3744000" cy="336960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三角形 6">
            <a:extLst>
              <a:ext uri="{FF2B5EF4-FFF2-40B4-BE49-F238E27FC236}">
                <a16:creationId xmlns:a16="http://schemas.microsoft.com/office/drawing/2014/main" id="{0F1ECDB2-D052-8B18-FE26-34478BAE708A}"/>
              </a:ext>
            </a:extLst>
          </p:cNvPr>
          <p:cNvSpPr/>
          <p:nvPr/>
        </p:nvSpPr>
        <p:spPr>
          <a:xfrm rot="5400000">
            <a:off x="3936000" y="4113000"/>
            <a:ext cx="2232000" cy="2160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 name="正方形/長方形 7">
            <a:extLst>
              <a:ext uri="{FF2B5EF4-FFF2-40B4-BE49-F238E27FC236}">
                <a16:creationId xmlns:a16="http://schemas.microsoft.com/office/drawing/2014/main" id="{F6A10E35-3548-4119-C5BE-271A03B89EAC}"/>
              </a:ext>
            </a:extLst>
          </p:cNvPr>
          <p:cNvSpPr/>
          <p:nvPr/>
        </p:nvSpPr>
        <p:spPr>
          <a:xfrm>
            <a:off x="5592000" y="2493000"/>
            <a:ext cx="6120000" cy="34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9" name="Rectangle 7">
            <a:extLst>
              <a:ext uri="{FF2B5EF4-FFF2-40B4-BE49-F238E27FC236}">
                <a16:creationId xmlns:a16="http://schemas.microsoft.com/office/drawing/2014/main" id="{E02F0DC8-C05F-23F0-64DA-609BF3828642}"/>
              </a:ext>
            </a:extLst>
          </p:cNvPr>
          <p:cNvSpPr/>
          <p:nvPr/>
        </p:nvSpPr>
        <p:spPr>
          <a:xfrm>
            <a:off x="5736000" y="2637000"/>
            <a:ext cx="5760000" cy="3096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10" name="Graphic 9">
            <a:extLst>
              <a:ext uri="{FF2B5EF4-FFF2-40B4-BE49-F238E27FC236}">
                <a16:creationId xmlns:a16="http://schemas.microsoft.com/office/drawing/2014/main" id="{511B6568-C358-170A-0572-F3344BB4911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736000" y="2640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8">
            <a:extLst>
              <a:ext uri="{FF2B5EF4-FFF2-40B4-BE49-F238E27FC236}">
                <a16:creationId xmlns:a16="http://schemas.microsoft.com/office/drawing/2014/main" id="{4C4856CF-C000-F294-3DF7-811C3D96C22A}"/>
              </a:ext>
            </a:extLst>
          </p:cNvPr>
          <p:cNvSpPr/>
          <p:nvPr/>
        </p:nvSpPr>
        <p:spPr>
          <a:xfrm>
            <a:off x="6672000" y="3073500"/>
            <a:ext cx="4564800" cy="2443500"/>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12" name="Graphic 25">
            <a:extLst>
              <a:ext uri="{FF2B5EF4-FFF2-40B4-BE49-F238E27FC236}">
                <a16:creationId xmlns:a16="http://schemas.microsoft.com/office/drawing/2014/main" id="{D9B3F7D0-62C8-82EA-6B26-D7F56E6D1B2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72000" y="3073500"/>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a:extLst>
              <a:ext uri="{FF2B5EF4-FFF2-40B4-BE49-F238E27FC236}">
                <a16:creationId xmlns:a16="http://schemas.microsoft.com/office/drawing/2014/main" id="{096A99E0-322D-72FD-35C1-636191DF6A92}"/>
              </a:ext>
            </a:extLst>
          </p:cNvPr>
          <p:cNvSpPr/>
          <p:nvPr/>
        </p:nvSpPr>
        <p:spPr>
          <a:xfrm>
            <a:off x="7104000" y="3501000"/>
            <a:ext cx="1765300" cy="1836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01</a:t>
            </a:r>
          </a:p>
        </p:txBody>
      </p:sp>
      <p:sp>
        <p:nvSpPr>
          <p:cNvPr id="15" name="Rectangle 10">
            <a:extLst>
              <a:ext uri="{FF2B5EF4-FFF2-40B4-BE49-F238E27FC236}">
                <a16:creationId xmlns:a16="http://schemas.microsoft.com/office/drawing/2014/main" id="{CF380862-C9C4-FB4D-C24D-0FCFFC49106C}"/>
              </a:ext>
            </a:extLst>
          </p:cNvPr>
          <p:cNvSpPr/>
          <p:nvPr/>
        </p:nvSpPr>
        <p:spPr>
          <a:xfrm>
            <a:off x="9170020" y="3501000"/>
            <a:ext cx="1765300" cy="1836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Availability Zone 02</a:t>
            </a:r>
          </a:p>
        </p:txBody>
      </p:sp>
      <p:sp>
        <p:nvSpPr>
          <p:cNvPr id="16" name="Rectangle 13">
            <a:extLst>
              <a:ext uri="{FF2B5EF4-FFF2-40B4-BE49-F238E27FC236}">
                <a16:creationId xmlns:a16="http://schemas.microsoft.com/office/drawing/2014/main" id="{1C250720-01EF-7B69-BBFC-84257F442B3A}"/>
              </a:ext>
            </a:extLst>
          </p:cNvPr>
          <p:cNvSpPr/>
          <p:nvPr/>
        </p:nvSpPr>
        <p:spPr>
          <a:xfrm>
            <a:off x="5901100" y="3078000"/>
            <a:ext cx="626900" cy="2439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POP</a:t>
            </a:r>
          </a:p>
        </p:txBody>
      </p:sp>
    </p:spTree>
    <p:extLst>
      <p:ext uri="{BB962C8B-B14F-4D97-AF65-F5344CB8AC3E}">
        <p14:creationId xmlns:p14="http://schemas.microsoft.com/office/powerpoint/2010/main" val="198955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264000" y="209642"/>
            <a:ext cx="10972800" cy="535531"/>
          </a:xfrm>
        </p:spPr>
        <p:txBody>
          <a:bodyPr/>
          <a:lstStyle/>
          <a:p>
            <a:r>
              <a:rPr lang="en-US" altLang="ja-JP" dirty="0"/>
              <a:t>VPC </a:t>
            </a:r>
            <a:r>
              <a:rPr lang="ja-JP" altLang="en-US"/>
              <a:t>内に置かれるサービスと、外に置かれるサービスを区別する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8</a:t>
            </a:fld>
            <a:endParaRPr lang="en-US"/>
          </a:p>
        </p:txBody>
      </p:sp>
      <p:sp>
        <p:nvSpPr>
          <p:cNvPr id="3" name="テキスト ボックス 2">
            <a:extLst>
              <a:ext uri="{FF2B5EF4-FFF2-40B4-BE49-F238E27FC236}">
                <a16:creationId xmlns:a16="http://schemas.microsoft.com/office/drawing/2014/main" id="{FC2CC970-EAEF-0B2B-6A6C-E958E24804C7}"/>
              </a:ext>
            </a:extLst>
          </p:cNvPr>
          <p:cNvSpPr txBox="1"/>
          <p:nvPr/>
        </p:nvSpPr>
        <p:spPr>
          <a:xfrm>
            <a:off x="264000" y="765000"/>
            <a:ext cx="8075929" cy="707886"/>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Amazon EC2</a:t>
            </a:r>
            <a:r>
              <a:rPr lang="ja-JP" altLang="en-US" sz="2000"/>
              <a:t>、</a:t>
            </a:r>
            <a:r>
              <a:rPr lang="en-US" altLang="ja-JP" sz="2000" dirty="0"/>
              <a:t>Amazon RDS</a:t>
            </a:r>
            <a:r>
              <a:rPr lang="ja-JP" altLang="en-US" sz="2000"/>
              <a:t>、</a:t>
            </a:r>
            <a:r>
              <a:rPr lang="en-US" altLang="ja-JP" sz="2000" dirty="0"/>
              <a:t>Amazon S3</a:t>
            </a:r>
            <a:r>
              <a:rPr lang="ja-JP" altLang="en-US" sz="2000"/>
              <a:t>、</a:t>
            </a:r>
            <a:r>
              <a:rPr lang="en-US" altLang="ja-JP" sz="2000" dirty="0"/>
              <a:t>Amazon DynamoDB </a:t>
            </a:r>
            <a:r>
              <a:rPr lang="ja-JP" altLang="en-US" sz="2000"/>
              <a:t>など、</a:t>
            </a:r>
            <a:br>
              <a:rPr lang="en-US" altLang="ja-JP" sz="2000" dirty="0"/>
            </a:br>
            <a:r>
              <a:rPr lang="ja-JP" altLang="en-US" sz="2000"/>
              <a:t>リージョンを指定して利用するサービスはリージョンの中に配置します。</a:t>
            </a:r>
            <a:endParaRPr lang="en-US" altLang="ja-JP" sz="2000" dirty="0"/>
          </a:p>
        </p:txBody>
      </p:sp>
      <p:sp>
        <p:nvSpPr>
          <p:cNvPr id="5" name="テキスト ボックス 4">
            <a:extLst>
              <a:ext uri="{FF2B5EF4-FFF2-40B4-BE49-F238E27FC236}">
                <a16:creationId xmlns:a16="http://schemas.microsoft.com/office/drawing/2014/main" id="{B847247D-05FA-2654-9452-CD52F3DBAADE}"/>
              </a:ext>
            </a:extLst>
          </p:cNvPr>
          <p:cNvSpPr txBox="1"/>
          <p:nvPr/>
        </p:nvSpPr>
        <p:spPr>
          <a:xfrm>
            <a:off x="263999" y="1472886"/>
            <a:ext cx="10682412" cy="707886"/>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S3 </a:t>
            </a:r>
            <a:r>
              <a:rPr lang="ja-JP" altLang="en-US" sz="2000"/>
              <a:t>や </a:t>
            </a:r>
            <a:r>
              <a:rPr lang="en-US" altLang="ja-JP" sz="2000" dirty="0"/>
              <a:t>DynamoDB </a:t>
            </a:r>
            <a:r>
              <a:rPr lang="ja-JP" altLang="en-US" sz="2000"/>
              <a:t>などいくつかのサービスは </a:t>
            </a:r>
            <a:r>
              <a:rPr lang="en-US" altLang="ja-JP" sz="2000" dirty="0"/>
              <a:t>VPC </a:t>
            </a:r>
            <a:r>
              <a:rPr lang="ja-JP" altLang="en-US" sz="2000"/>
              <a:t>や</a:t>
            </a:r>
            <a:r>
              <a:rPr lang="en-US" altLang="ja-JP" sz="2000" dirty="0"/>
              <a:t> AZ </a:t>
            </a:r>
            <a:r>
              <a:rPr lang="ja-JP" altLang="en-US" sz="2000"/>
              <a:t>を指定せずにリージョン指定のみで利用します。</a:t>
            </a:r>
            <a:br>
              <a:rPr lang="en-US" altLang="ja-JP" sz="2000" dirty="0"/>
            </a:br>
            <a:r>
              <a:rPr lang="ja-JP" altLang="en-US" sz="2000"/>
              <a:t>そのため </a:t>
            </a:r>
            <a:r>
              <a:rPr lang="en-US" altLang="ja-JP" sz="2000" dirty="0"/>
              <a:t>AZ </a:t>
            </a:r>
            <a:r>
              <a:rPr lang="ja-JP" altLang="en-US" sz="2000"/>
              <a:t>を意識せずに、リージョンの内側かつ </a:t>
            </a:r>
            <a:r>
              <a:rPr lang="en-US" altLang="ja-JP" sz="2000" dirty="0"/>
              <a:t>VPC </a:t>
            </a:r>
            <a:r>
              <a:rPr lang="ja-JP" altLang="en-US" sz="2000"/>
              <a:t>の外側に配置します。</a:t>
            </a:r>
            <a:endParaRPr lang="en-US" altLang="ja-JP" sz="2000" dirty="0"/>
          </a:p>
        </p:txBody>
      </p:sp>
      <p:sp>
        <p:nvSpPr>
          <p:cNvPr id="6" name="テキスト ボックス 5">
            <a:extLst>
              <a:ext uri="{FF2B5EF4-FFF2-40B4-BE49-F238E27FC236}">
                <a16:creationId xmlns:a16="http://schemas.microsoft.com/office/drawing/2014/main" id="{4B137795-88EC-9493-857B-BEA3A9C41BC2}"/>
              </a:ext>
            </a:extLst>
          </p:cNvPr>
          <p:cNvSpPr txBox="1"/>
          <p:nvPr/>
        </p:nvSpPr>
        <p:spPr>
          <a:xfrm>
            <a:off x="263999" y="2180772"/>
            <a:ext cx="8491107"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t>EC2 </a:t>
            </a:r>
            <a:r>
              <a:rPr lang="ja-JP" altLang="en-US" sz="2000"/>
              <a:t>や </a:t>
            </a:r>
            <a:r>
              <a:rPr lang="en-US" altLang="ja-JP" sz="2000" dirty="0"/>
              <a:t>RDS </a:t>
            </a:r>
            <a:r>
              <a:rPr lang="ja-JP" altLang="en-US" sz="2000"/>
              <a:t>などの </a:t>
            </a:r>
            <a:r>
              <a:rPr lang="en-US" altLang="ja-JP" sz="2000" dirty="0"/>
              <a:t>VPC </a:t>
            </a:r>
            <a:r>
              <a:rPr lang="ja-JP" altLang="en-US" sz="2000"/>
              <a:t>を指定して利用するサービスは </a:t>
            </a:r>
            <a:r>
              <a:rPr lang="en-US" altLang="ja-JP" sz="2000" dirty="0"/>
              <a:t>VPC </a:t>
            </a:r>
            <a:r>
              <a:rPr lang="ja-JP" altLang="en-US" sz="2000"/>
              <a:t>の中に配置します。</a:t>
            </a:r>
            <a:endParaRPr lang="en-US" altLang="ja-JP" sz="2000" dirty="0"/>
          </a:p>
        </p:txBody>
      </p:sp>
      <p:sp>
        <p:nvSpPr>
          <p:cNvPr id="7" name="正方形/長方形 6">
            <a:extLst>
              <a:ext uri="{FF2B5EF4-FFF2-40B4-BE49-F238E27FC236}">
                <a16:creationId xmlns:a16="http://schemas.microsoft.com/office/drawing/2014/main" id="{C56ACC14-C71D-E8DC-6602-2679B183DA60}"/>
              </a:ext>
            </a:extLst>
          </p:cNvPr>
          <p:cNvSpPr/>
          <p:nvPr/>
        </p:nvSpPr>
        <p:spPr>
          <a:xfrm>
            <a:off x="246799" y="2709000"/>
            <a:ext cx="11554402" cy="34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8" name="Rectangle 7">
            <a:extLst>
              <a:ext uri="{FF2B5EF4-FFF2-40B4-BE49-F238E27FC236}">
                <a16:creationId xmlns:a16="http://schemas.microsoft.com/office/drawing/2014/main" id="{C8FC64AF-B073-F659-7F12-5F84E32D9089}"/>
              </a:ext>
            </a:extLst>
          </p:cNvPr>
          <p:cNvSpPr/>
          <p:nvPr/>
        </p:nvSpPr>
        <p:spPr>
          <a:xfrm>
            <a:off x="390799" y="2853000"/>
            <a:ext cx="11245302" cy="3096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9" name="Graphic 9">
            <a:extLst>
              <a:ext uri="{FF2B5EF4-FFF2-40B4-BE49-F238E27FC236}">
                <a16:creationId xmlns:a16="http://schemas.microsoft.com/office/drawing/2014/main" id="{A2A7134F-9F74-41B2-0117-DF0992CC0E6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0799" y="2856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8">
            <a:extLst>
              <a:ext uri="{FF2B5EF4-FFF2-40B4-BE49-F238E27FC236}">
                <a16:creationId xmlns:a16="http://schemas.microsoft.com/office/drawing/2014/main" id="{6B0EC87A-F745-3C59-61A5-D86C53E9A764}"/>
              </a:ext>
            </a:extLst>
          </p:cNvPr>
          <p:cNvSpPr/>
          <p:nvPr/>
        </p:nvSpPr>
        <p:spPr>
          <a:xfrm>
            <a:off x="2085098" y="3015733"/>
            <a:ext cx="9338901" cy="278926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11" name="Graphic 25">
            <a:extLst>
              <a:ext uri="{FF2B5EF4-FFF2-40B4-BE49-F238E27FC236}">
                <a16:creationId xmlns:a16="http://schemas.microsoft.com/office/drawing/2014/main" id="{F87AB442-2192-B354-4DEC-4FEC7F9D159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79679" y="301573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
            <a:extLst>
              <a:ext uri="{FF2B5EF4-FFF2-40B4-BE49-F238E27FC236}">
                <a16:creationId xmlns:a16="http://schemas.microsoft.com/office/drawing/2014/main" id="{F68964C8-7E2D-6842-1735-C6A06CA1B4AC}"/>
              </a:ext>
            </a:extLst>
          </p:cNvPr>
          <p:cNvSpPr/>
          <p:nvPr/>
        </p:nvSpPr>
        <p:spPr>
          <a:xfrm>
            <a:off x="3288000" y="3213000"/>
            <a:ext cx="2191207" cy="2448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01</a:t>
            </a:r>
          </a:p>
        </p:txBody>
      </p:sp>
      <p:sp>
        <p:nvSpPr>
          <p:cNvPr id="14" name="Rectangle 13">
            <a:extLst>
              <a:ext uri="{FF2B5EF4-FFF2-40B4-BE49-F238E27FC236}">
                <a16:creationId xmlns:a16="http://schemas.microsoft.com/office/drawing/2014/main" id="{2FA1D15A-EE31-CC11-9548-FBF6A1343617}"/>
              </a:ext>
            </a:extLst>
          </p:cNvPr>
          <p:cNvSpPr/>
          <p:nvPr/>
        </p:nvSpPr>
        <p:spPr>
          <a:xfrm>
            <a:off x="555898" y="3294000"/>
            <a:ext cx="1364101" cy="2511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POP</a:t>
            </a:r>
          </a:p>
        </p:txBody>
      </p:sp>
      <p:sp>
        <p:nvSpPr>
          <p:cNvPr id="18" name="Rectangle 3">
            <a:extLst>
              <a:ext uri="{FF2B5EF4-FFF2-40B4-BE49-F238E27FC236}">
                <a16:creationId xmlns:a16="http://schemas.microsoft.com/office/drawing/2014/main" id="{4F88B6C6-4CFA-C98C-EFB9-31E20C1262CD}"/>
              </a:ext>
            </a:extLst>
          </p:cNvPr>
          <p:cNvSpPr/>
          <p:nvPr/>
        </p:nvSpPr>
        <p:spPr bwMode="auto">
          <a:xfrm>
            <a:off x="2408677" y="3559947"/>
            <a:ext cx="5931251" cy="196953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19" name="Graphic 9">
            <a:extLst>
              <a:ext uri="{FF2B5EF4-FFF2-40B4-BE49-F238E27FC236}">
                <a16:creationId xmlns:a16="http://schemas.microsoft.com/office/drawing/2014/main" id="{6522F119-3ECB-7980-BF32-F3523537376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8678" y="355994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0">
            <a:extLst>
              <a:ext uri="{FF2B5EF4-FFF2-40B4-BE49-F238E27FC236}">
                <a16:creationId xmlns:a16="http://schemas.microsoft.com/office/drawing/2014/main" id="{58A29ECE-F9D6-12F1-1DE0-15496FB8D58E}"/>
              </a:ext>
            </a:extLst>
          </p:cNvPr>
          <p:cNvSpPr/>
          <p:nvPr/>
        </p:nvSpPr>
        <p:spPr>
          <a:xfrm>
            <a:off x="5605205" y="3213000"/>
            <a:ext cx="2191207" cy="2448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02</a:t>
            </a:r>
          </a:p>
        </p:txBody>
      </p:sp>
      <p:pic>
        <p:nvPicPr>
          <p:cNvPr id="22" name="グラフィックス 21">
            <a:extLst>
              <a:ext uri="{FF2B5EF4-FFF2-40B4-BE49-F238E27FC236}">
                <a16:creationId xmlns:a16="http://schemas.microsoft.com/office/drawing/2014/main" id="{B0B04023-FAA2-F6AF-1AC1-996176CB89A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60000" y="3213000"/>
            <a:ext cx="432000" cy="432000"/>
          </a:xfrm>
          <a:prstGeom prst="rect">
            <a:avLst/>
          </a:prstGeom>
        </p:spPr>
      </p:pic>
      <p:sp>
        <p:nvSpPr>
          <p:cNvPr id="23" name="テキスト ボックス 22">
            <a:extLst>
              <a:ext uri="{FF2B5EF4-FFF2-40B4-BE49-F238E27FC236}">
                <a16:creationId xmlns:a16="http://schemas.microsoft.com/office/drawing/2014/main" id="{5019169F-D6CC-2D7F-8390-B2DF7EABB3DA}"/>
              </a:ext>
            </a:extLst>
          </p:cNvPr>
          <p:cNvSpPr txBox="1"/>
          <p:nvPr/>
        </p:nvSpPr>
        <p:spPr>
          <a:xfrm>
            <a:off x="8903063" y="3645000"/>
            <a:ext cx="145873"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S3</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25" name="グラフィックス 24">
            <a:extLst>
              <a:ext uri="{FF2B5EF4-FFF2-40B4-BE49-F238E27FC236}">
                <a16:creationId xmlns:a16="http://schemas.microsoft.com/office/drawing/2014/main" id="{A70A29EF-AC8B-F295-E725-074C1B160FAE}"/>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447015" y="3213000"/>
            <a:ext cx="432000" cy="432000"/>
          </a:xfrm>
          <a:prstGeom prst="rect">
            <a:avLst/>
          </a:prstGeom>
        </p:spPr>
      </p:pic>
      <p:sp>
        <p:nvSpPr>
          <p:cNvPr id="26" name="テキスト ボックス 25">
            <a:extLst>
              <a:ext uri="{FF2B5EF4-FFF2-40B4-BE49-F238E27FC236}">
                <a16:creationId xmlns:a16="http://schemas.microsoft.com/office/drawing/2014/main" id="{B47C84AA-E25F-389F-4F7F-466588D35C52}"/>
              </a:ext>
            </a:extLst>
          </p:cNvPr>
          <p:cNvSpPr txBox="1"/>
          <p:nvPr/>
        </p:nvSpPr>
        <p:spPr>
          <a:xfrm>
            <a:off x="9345621" y="3645000"/>
            <a:ext cx="634789"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DynamoDB</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28" name="グラフィックス 27">
            <a:extLst>
              <a:ext uri="{FF2B5EF4-FFF2-40B4-BE49-F238E27FC236}">
                <a16:creationId xmlns:a16="http://schemas.microsoft.com/office/drawing/2014/main" id="{FCB74CA3-DFB5-451A-D450-EAA58F472C8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09643" y="4195174"/>
            <a:ext cx="432000" cy="432000"/>
          </a:xfrm>
          <a:prstGeom prst="rect">
            <a:avLst/>
          </a:prstGeom>
        </p:spPr>
      </p:pic>
      <p:sp>
        <p:nvSpPr>
          <p:cNvPr id="29" name="テキスト ボックス 28">
            <a:extLst>
              <a:ext uri="{FF2B5EF4-FFF2-40B4-BE49-F238E27FC236}">
                <a16:creationId xmlns:a16="http://schemas.microsoft.com/office/drawing/2014/main" id="{4A0F04E1-7977-A777-923F-8F6D6D73E445}"/>
              </a:ext>
            </a:extLst>
          </p:cNvPr>
          <p:cNvSpPr txBox="1"/>
          <p:nvPr/>
        </p:nvSpPr>
        <p:spPr>
          <a:xfrm>
            <a:off x="3715837" y="4613979"/>
            <a:ext cx="219612"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EC2</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31" name="グラフィックス 30">
            <a:extLst>
              <a:ext uri="{FF2B5EF4-FFF2-40B4-BE49-F238E27FC236}">
                <a16:creationId xmlns:a16="http://schemas.microsoft.com/office/drawing/2014/main" id="{56DEEAC7-80DD-EDB9-9A67-624C655EF888}"/>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201972" y="4195174"/>
            <a:ext cx="432000" cy="432000"/>
          </a:xfrm>
          <a:prstGeom prst="rect">
            <a:avLst/>
          </a:prstGeom>
        </p:spPr>
      </p:pic>
      <p:sp>
        <p:nvSpPr>
          <p:cNvPr id="32" name="テキスト ボックス 31">
            <a:extLst>
              <a:ext uri="{FF2B5EF4-FFF2-40B4-BE49-F238E27FC236}">
                <a16:creationId xmlns:a16="http://schemas.microsoft.com/office/drawing/2014/main" id="{A340067D-EA2E-8262-1385-EBBCCF4A8B26}"/>
              </a:ext>
            </a:extLst>
          </p:cNvPr>
          <p:cNvSpPr txBox="1"/>
          <p:nvPr/>
        </p:nvSpPr>
        <p:spPr>
          <a:xfrm>
            <a:off x="4294937" y="4613979"/>
            <a:ext cx="2388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34" name="グラフィックス 33">
            <a:extLst>
              <a:ext uri="{FF2B5EF4-FFF2-40B4-BE49-F238E27FC236}">
                <a16:creationId xmlns:a16="http://schemas.microsoft.com/office/drawing/2014/main" id="{B804F2E4-7C08-843E-3C6B-C035D96D5E8F}"/>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131600" y="3211208"/>
            <a:ext cx="432000" cy="432000"/>
          </a:xfrm>
          <a:prstGeom prst="rect">
            <a:avLst/>
          </a:prstGeom>
        </p:spPr>
      </p:pic>
      <p:sp>
        <p:nvSpPr>
          <p:cNvPr id="35" name="テキスト ボックス 34">
            <a:extLst>
              <a:ext uri="{FF2B5EF4-FFF2-40B4-BE49-F238E27FC236}">
                <a16:creationId xmlns:a16="http://schemas.microsoft.com/office/drawing/2014/main" id="{A9B9AABE-3F96-CE44-65E9-4C663AFE5185}"/>
              </a:ext>
            </a:extLst>
          </p:cNvPr>
          <p:cNvSpPr txBox="1"/>
          <p:nvPr/>
        </p:nvSpPr>
        <p:spPr>
          <a:xfrm>
            <a:off x="10030205" y="3645000"/>
            <a:ext cx="634789" cy="230832"/>
          </a:xfrm>
          <a:prstGeom prst="rect">
            <a:avLst/>
          </a:prstGeom>
          <a:noFill/>
        </p:spPr>
        <p:txBody>
          <a:bodyPr wrap="squar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Lambda</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36" name="Graphic 14">
            <a:extLst>
              <a:ext uri="{FF2B5EF4-FFF2-40B4-BE49-F238E27FC236}">
                <a16:creationId xmlns:a16="http://schemas.microsoft.com/office/drawing/2014/main" id="{142C24CA-43BD-F1F8-9B1D-ECD52631FF43}"/>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0771228" y="321120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テキスト ボックス 36">
            <a:extLst>
              <a:ext uri="{FF2B5EF4-FFF2-40B4-BE49-F238E27FC236}">
                <a16:creationId xmlns:a16="http://schemas.microsoft.com/office/drawing/2014/main" id="{3E57BB39-5596-7D9A-A5F2-51A1B86CE06A}"/>
              </a:ext>
            </a:extLst>
          </p:cNvPr>
          <p:cNvSpPr txBox="1"/>
          <p:nvPr/>
        </p:nvSpPr>
        <p:spPr>
          <a:xfrm>
            <a:off x="10664994" y="3645000"/>
            <a:ext cx="634789" cy="230832"/>
          </a:xfrm>
          <a:prstGeom prst="rect">
            <a:avLst/>
          </a:prstGeom>
          <a:noFill/>
        </p:spPr>
        <p:txBody>
          <a:bodyPr wrap="squar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Athena</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38" name="Graphic 24">
            <a:extLst>
              <a:ext uri="{FF2B5EF4-FFF2-40B4-BE49-F238E27FC236}">
                <a16:creationId xmlns:a16="http://schemas.microsoft.com/office/drawing/2014/main" id="{BAEA2A1D-9DA0-0D74-B784-32D0B324CEA9}"/>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760000" y="395722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26">
            <a:extLst>
              <a:ext uri="{FF2B5EF4-FFF2-40B4-BE49-F238E27FC236}">
                <a16:creationId xmlns:a16="http://schemas.microsoft.com/office/drawing/2014/main" id="{F4CCC3A0-58EC-2476-27BC-A7D5475D0E79}"/>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47015" y="39569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39">
            <a:extLst>
              <a:ext uri="{FF2B5EF4-FFF2-40B4-BE49-F238E27FC236}">
                <a16:creationId xmlns:a16="http://schemas.microsoft.com/office/drawing/2014/main" id="{2902ADC3-B448-019E-1AC3-064596579A06}"/>
              </a:ext>
            </a:extLst>
          </p:cNvPr>
          <p:cNvSpPr txBox="1"/>
          <p:nvPr/>
        </p:nvSpPr>
        <p:spPr>
          <a:xfrm>
            <a:off x="8859781" y="4405386"/>
            <a:ext cx="23243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SNS</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41" name="テキスト ボックス 40">
            <a:extLst>
              <a:ext uri="{FF2B5EF4-FFF2-40B4-BE49-F238E27FC236}">
                <a16:creationId xmlns:a16="http://schemas.microsoft.com/office/drawing/2014/main" id="{F7B1A8C1-C93C-39DF-BFA6-C8DD29F0319D}"/>
              </a:ext>
            </a:extLst>
          </p:cNvPr>
          <p:cNvSpPr txBox="1"/>
          <p:nvPr/>
        </p:nvSpPr>
        <p:spPr>
          <a:xfrm>
            <a:off x="9549284" y="4405386"/>
            <a:ext cx="235642"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SQS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42" name="Graphic 19">
            <a:extLst>
              <a:ext uri="{FF2B5EF4-FFF2-40B4-BE49-F238E27FC236}">
                <a16:creationId xmlns:a16="http://schemas.microsoft.com/office/drawing/2014/main" id="{2755B772-1673-97FB-9AFE-EEC33923B26D}"/>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0131599" y="395543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テキスト ボックス 42">
            <a:extLst>
              <a:ext uri="{FF2B5EF4-FFF2-40B4-BE49-F238E27FC236}">
                <a16:creationId xmlns:a16="http://schemas.microsoft.com/office/drawing/2014/main" id="{6380BA1E-1EA9-0396-C977-05725CFA80B6}"/>
              </a:ext>
            </a:extLst>
          </p:cNvPr>
          <p:cNvSpPr txBox="1"/>
          <p:nvPr/>
        </p:nvSpPr>
        <p:spPr>
          <a:xfrm>
            <a:off x="10006962" y="4405386"/>
            <a:ext cx="681277" cy="230832"/>
          </a:xfrm>
          <a:prstGeom prst="rect">
            <a:avLst/>
          </a:prstGeom>
          <a:noFill/>
        </p:spPr>
        <p:txBody>
          <a:bodyPr wrap="none" lIns="0" rIns="0" rtlCol="0">
            <a:spAutoFit/>
          </a:bodyPr>
          <a:lstStyle/>
          <a:p>
            <a:pPr algn="ctr"/>
            <a:r>
              <a:rPr kumimoji="1" lang="en-US" altLang="ja-JP" sz="900" dirty="0" err="1">
                <a:solidFill>
                  <a:schemeClr val="bg1"/>
                </a:solidFill>
                <a:latin typeface="Meiryo" panose="020B0604030504040204" pitchFamily="34" charset="-128"/>
                <a:ea typeface="Meiryo" panose="020B0604030504040204" pitchFamily="34" charset="-128"/>
              </a:rPr>
              <a:t>EventBridge</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44" name="Graphic 20">
            <a:extLst>
              <a:ext uri="{FF2B5EF4-FFF2-40B4-BE49-F238E27FC236}">
                <a16:creationId xmlns:a16="http://schemas.microsoft.com/office/drawing/2014/main" id="{2BB9D8E8-9585-3F4E-DEDF-0C0290ED9326}"/>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771228" y="395543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テキスト ボックス 44">
            <a:extLst>
              <a:ext uri="{FF2B5EF4-FFF2-40B4-BE49-F238E27FC236}">
                <a16:creationId xmlns:a16="http://schemas.microsoft.com/office/drawing/2014/main" id="{2371B47D-9135-A11E-44D2-30D465EE734F}"/>
              </a:ext>
            </a:extLst>
          </p:cNvPr>
          <p:cNvSpPr txBox="1"/>
          <p:nvPr/>
        </p:nvSpPr>
        <p:spPr>
          <a:xfrm>
            <a:off x="10873928" y="4405386"/>
            <a:ext cx="226024"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ECR</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46" name="Graphic 14">
            <a:extLst>
              <a:ext uri="{FF2B5EF4-FFF2-40B4-BE49-F238E27FC236}">
                <a16:creationId xmlns:a16="http://schemas.microsoft.com/office/drawing/2014/main" id="{02F56863-FB2D-1EEB-57B2-302C56E80EEE}"/>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4800000" y="419318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テキスト ボックス 46">
            <a:extLst>
              <a:ext uri="{FF2B5EF4-FFF2-40B4-BE49-F238E27FC236}">
                <a16:creationId xmlns:a16="http://schemas.microsoft.com/office/drawing/2014/main" id="{27B148F4-CA89-F446-3DB3-921BE42A2097}"/>
              </a:ext>
            </a:extLst>
          </p:cNvPr>
          <p:cNvSpPr txBox="1"/>
          <p:nvPr/>
        </p:nvSpPr>
        <p:spPr>
          <a:xfrm>
            <a:off x="4799332" y="4613979"/>
            <a:ext cx="429605" cy="230832"/>
          </a:xfrm>
          <a:prstGeom prst="rect">
            <a:avLst/>
          </a:prstGeom>
          <a:noFill/>
        </p:spPr>
        <p:txBody>
          <a:bodyPr wrap="none" lIns="0" rIns="0" rtlCol="0">
            <a:spAutoFit/>
          </a:bodyPr>
          <a:lstStyle/>
          <a:p>
            <a:pPr algn="ctr"/>
            <a:r>
              <a:rPr kumimoji="1" lang="en-US" altLang="ja-JP" sz="900" dirty="0" err="1">
                <a:solidFill>
                  <a:schemeClr val="bg1"/>
                </a:solidFill>
                <a:latin typeface="Meiryo" panose="020B0604030504040204" pitchFamily="34" charset="-128"/>
                <a:ea typeface="Meiryo" panose="020B0604030504040204" pitchFamily="34" charset="-128"/>
              </a:rPr>
              <a:t>Fargate</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48" name="Graphic 21">
            <a:extLst>
              <a:ext uri="{FF2B5EF4-FFF2-40B4-BE49-F238E27FC236}">
                <a16:creationId xmlns:a16="http://schemas.microsoft.com/office/drawing/2014/main" id="{3FAF81B0-DE64-C5D5-B525-EDF89A23216E}"/>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872742" y="419318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テキスト ボックス 48">
            <a:extLst>
              <a:ext uri="{FF2B5EF4-FFF2-40B4-BE49-F238E27FC236}">
                <a16:creationId xmlns:a16="http://schemas.microsoft.com/office/drawing/2014/main" id="{EFCE9A47-472A-E70C-4D77-A56FB9AC77D2}"/>
              </a:ext>
            </a:extLst>
          </p:cNvPr>
          <p:cNvSpPr txBox="1"/>
          <p:nvPr/>
        </p:nvSpPr>
        <p:spPr>
          <a:xfrm>
            <a:off x="5768262" y="4613979"/>
            <a:ext cx="637996" cy="230832"/>
          </a:xfrm>
          <a:prstGeom prst="rect">
            <a:avLst/>
          </a:prstGeom>
          <a:noFill/>
        </p:spPr>
        <p:txBody>
          <a:bodyPr wrap="none" lIns="0" rIns="0" rtlCol="0">
            <a:spAutoFit/>
          </a:bodyPr>
          <a:lstStyle/>
          <a:p>
            <a:pPr algn="ctr"/>
            <a:r>
              <a:rPr kumimoji="1" lang="en-US" altLang="ja-JP" sz="900" dirty="0" err="1">
                <a:solidFill>
                  <a:schemeClr val="bg1"/>
                </a:solidFill>
                <a:latin typeface="Meiryo" panose="020B0604030504040204" pitchFamily="34" charset="-128"/>
                <a:ea typeface="Meiryo" panose="020B0604030504040204" pitchFamily="34" charset="-128"/>
              </a:rPr>
              <a:t>ElastiCache</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50" name="Graphic 21">
            <a:extLst>
              <a:ext uri="{FF2B5EF4-FFF2-40B4-BE49-F238E27FC236}">
                <a16:creationId xmlns:a16="http://schemas.microsoft.com/office/drawing/2014/main" id="{0E371BF0-09D3-CAD9-0F91-F28BE99EB697}"/>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8760000" y="47014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9">
            <a:extLst>
              <a:ext uri="{FF2B5EF4-FFF2-40B4-BE49-F238E27FC236}">
                <a16:creationId xmlns:a16="http://schemas.microsoft.com/office/drawing/2014/main" id="{0A20DECB-7060-4841-3A53-BB5705F6CD16}"/>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9447728" y="470418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3">
            <a:extLst>
              <a:ext uri="{FF2B5EF4-FFF2-40B4-BE49-F238E27FC236}">
                <a16:creationId xmlns:a16="http://schemas.microsoft.com/office/drawing/2014/main" id="{04C74733-3869-FBE3-D7EF-D6A95B3CAAA7}"/>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0131599" y="469966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テキスト ボックス 52">
            <a:extLst>
              <a:ext uri="{FF2B5EF4-FFF2-40B4-BE49-F238E27FC236}">
                <a16:creationId xmlns:a16="http://schemas.microsoft.com/office/drawing/2014/main" id="{73BD1623-E91E-3F2D-C663-B9456953983B}"/>
              </a:ext>
            </a:extLst>
          </p:cNvPr>
          <p:cNvSpPr txBox="1"/>
          <p:nvPr/>
        </p:nvSpPr>
        <p:spPr>
          <a:xfrm>
            <a:off x="8503293" y="5164766"/>
            <a:ext cx="2314736" cy="3693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AWS Code Series</a:t>
            </a:r>
          </a:p>
          <a:p>
            <a:pPr algn="ctr"/>
            <a:r>
              <a:rPr kumimoji="1" lang="en-US" altLang="ja-JP" sz="900" dirty="0">
                <a:solidFill>
                  <a:schemeClr val="bg1"/>
                </a:solidFill>
                <a:latin typeface="Meiryo" panose="020B0604030504040204" pitchFamily="34" charset="-128"/>
                <a:ea typeface="Meiryo" panose="020B0604030504040204" pitchFamily="34" charset="-128"/>
              </a:rPr>
              <a:t>(</a:t>
            </a:r>
            <a:r>
              <a:rPr kumimoji="1" lang="en-US" altLang="ja-JP" sz="900" dirty="0" err="1">
                <a:solidFill>
                  <a:schemeClr val="bg1"/>
                </a:solidFill>
                <a:latin typeface="Meiryo" panose="020B0604030504040204" pitchFamily="34" charset="-128"/>
                <a:ea typeface="Meiryo" panose="020B0604030504040204" pitchFamily="34" charset="-128"/>
              </a:rPr>
              <a:t>CodeCommit</a:t>
            </a:r>
            <a:r>
              <a:rPr kumimoji="1" lang="en-US" altLang="ja-JP" sz="900" dirty="0">
                <a:solidFill>
                  <a:schemeClr val="bg1"/>
                </a:solidFill>
                <a:latin typeface="Meiryo" panose="020B0604030504040204" pitchFamily="34" charset="-128"/>
                <a:ea typeface="Meiryo" panose="020B0604030504040204" pitchFamily="34" charset="-128"/>
              </a:rPr>
              <a:t> / </a:t>
            </a:r>
            <a:r>
              <a:rPr kumimoji="1" lang="en-US" altLang="ja-JP" sz="900" dirty="0" err="1">
                <a:solidFill>
                  <a:schemeClr val="bg1"/>
                </a:solidFill>
                <a:latin typeface="Meiryo" panose="020B0604030504040204" pitchFamily="34" charset="-128"/>
                <a:ea typeface="Meiryo" panose="020B0604030504040204" pitchFamily="34" charset="-128"/>
              </a:rPr>
              <a:t>CodeBuild</a:t>
            </a:r>
            <a:r>
              <a:rPr kumimoji="1" lang="en-US" altLang="ja-JP" sz="900" dirty="0">
                <a:solidFill>
                  <a:schemeClr val="bg1"/>
                </a:solidFill>
                <a:latin typeface="Meiryo" panose="020B0604030504040204" pitchFamily="34" charset="-128"/>
                <a:ea typeface="Meiryo" panose="020B0604030504040204" pitchFamily="34" charset="-128"/>
              </a:rPr>
              <a:t> / </a:t>
            </a:r>
            <a:r>
              <a:rPr kumimoji="1" lang="en-US" altLang="ja-JP" sz="900" dirty="0" err="1">
                <a:solidFill>
                  <a:schemeClr val="bg1"/>
                </a:solidFill>
                <a:latin typeface="Meiryo" panose="020B0604030504040204" pitchFamily="34" charset="-128"/>
                <a:ea typeface="Meiryo" panose="020B0604030504040204" pitchFamily="34" charset="-128"/>
              </a:rPr>
              <a:t>CodeDeploy</a:t>
            </a:r>
            <a:r>
              <a:rPr kumimoji="1" lang="en-US" altLang="ja-JP" sz="900" dirty="0">
                <a:solidFill>
                  <a:schemeClr val="bg1"/>
                </a:solidFill>
                <a:latin typeface="Meiryo" panose="020B0604030504040204" pitchFamily="34" charset="-128"/>
                <a:ea typeface="Meiryo" panose="020B0604030504040204" pitchFamily="34" charset="-128"/>
              </a:rPr>
              <a:t>)</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54" name="Graphic 6">
            <a:extLst>
              <a:ext uri="{FF2B5EF4-FFF2-40B4-BE49-F238E27FC236}">
                <a16:creationId xmlns:a16="http://schemas.microsoft.com/office/drawing/2014/main" id="{E6B9A26C-207A-CA6D-6F74-607648F9A204}"/>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p:blipFill>
        <p:spPr bwMode="auto">
          <a:xfrm>
            <a:off x="6488371" y="419182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テキスト ボックス 54">
            <a:extLst>
              <a:ext uri="{FF2B5EF4-FFF2-40B4-BE49-F238E27FC236}">
                <a16:creationId xmlns:a16="http://schemas.microsoft.com/office/drawing/2014/main" id="{28C6B6CB-46EE-CF47-4DF2-C322EEACACC0}"/>
              </a:ext>
            </a:extLst>
          </p:cNvPr>
          <p:cNvSpPr txBox="1"/>
          <p:nvPr/>
        </p:nvSpPr>
        <p:spPr>
          <a:xfrm>
            <a:off x="6598573" y="4613979"/>
            <a:ext cx="21159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ELB</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57" name="グラフィックス 56">
            <a:extLst>
              <a:ext uri="{FF2B5EF4-FFF2-40B4-BE49-F238E27FC236}">
                <a16:creationId xmlns:a16="http://schemas.microsoft.com/office/drawing/2014/main" id="{C1FD69BA-C4FE-92AF-A5B3-F28D6B58D84A}"/>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96000" y="3643208"/>
            <a:ext cx="432000" cy="432000"/>
          </a:xfrm>
          <a:prstGeom prst="rect">
            <a:avLst/>
          </a:prstGeom>
        </p:spPr>
      </p:pic>
      <p:pic>
        <p:nvPicPr>
          <p:cNvPr id="59" name="グラフィックス 58">
            <a:extLst>
              <a:ext uri="{FF2B5EF4-FFF2-40B4-BE49-F238E27FC236}">
                <a16:creationId xmlns:a16="http://schemas.microsoft.com/office/drawing/2014/main" id="{C257CF94-33A9-7620-B6CB-2997C91B6801}"/>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1344000" y="3637322"/>
            <a:ext cx="432000" cy="432000"/>
          </a:xfrm>
          <a:prstGeom prst="rect">
            <a:avLst/>
          </a:prstGeom>
        </p:spPr>
      </p:pic>
      <p:pic>
        <p:nvPicPr>
          <p:cNvPr id="61" name="グラフィックス 60">
            <a:extLst>
              <a:ext uri="{FF2B5EF4-FFF2-40B4-BE49-F238E27FC236}">
                <a16:creationId xmlns:a16="http://schemas.microsoft.com/office/drawing/2014/main" id="{D0F23C8B-AE67-3217-0367-7DE84675A3CD}"/>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696000" y="4352613"/>
            <a:ext cx="432000" cy="432000"/>
          </a:xfrm>
          <a:prstGeom prst="rect">
            <a:avLst/>
          </a:prstGeom>
        </p:spPr>
      </p:pic>
      <p:sp>
        <p:nvSpPr>
          <p:cNvPr id="62" name="テキスト ボックス 61">
            <a:extLst>
              <a:ext uri="{FF2B5EF4-FFF2-40B4-BE49-F238E27FC236}">
                <a16:creationId xmlns:a16="http://schemas.microsoft.com/office/drawing/2014/main" id="{F228C910-870C-CF6E-D23D-3B0235A4789F}"/>
              </a:ext>
            </a:extLst>
          </p:cNvPr>
          <p:cNvSpPr txBox="1"/>
          <p:nvPr/>
        </p:nvSpPr>
        <p:spPr>
          <a:xfrm>
            <a:off x="674757" y="4067063"/>
            <a:ext cx="474490"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Route53</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63" name="テキスト ボックス 62">
            <a:extLst>
              <a:ext uri="{FF2B5EF4-FFF2-40B4-BE49-F238E27FC236}">
                <a16:creationId xmlns:a16="http://schemas.microsoft.com/office/drawing/2014/main" id="{35E4367E-BDBF-F340-5E55-676F40551172}"/>
              </a:ext>
            </a:extLst>
          </p:cNvPr>
          <p:cNvSpPr txBox="1"/>
          <p:nvPr/>
        </p:nvSpPr>
        <p:spPr>
          <a:xfrm>
            <a:off x="1254787" y="4067063"/>
            <a:ext cx="615553"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CloudFront</a:t>
            </a:r>
            <a:endParaRPr kumimoji="1" lang="ja-JP" altLang="en-US" sz="900" dirty="0">
              <a:solidFill>
                <a:schemeClr val="bg1"/>
              </a:solidFill>
              <a:latin typeface="Meiryo" panose="020B0604030504040204" pitchFamily="34" charset="-128"/>
              <a:ea typeface="Meiryo" panose="020B0604030504040204" pitchFamily="34" charset="-128"/>
            </a:endParaRPr>
          </a:p>
        </p:txBody>
      </p:sp>
      <p:sp>
        <p:nvSpPr>
          <p:cNvPr id="64" name="テキスト ボックス 63">
            <a:extLst>
              <a:ext uri="{FF2B5EF4-FFF2-40B4-BE49-F238E27FC236}">
                <a16:creationId xmlns:a16="http://schemas.microsoft.com/office/drawing/2014/main" id="{963EA57E-9699-AE12-94B5-A0E0BCC5CC6E}"/>
              </a:ext>
            </a:extLst>
          </p:cNvPr>
          <p:cNvSpPr txBox="1"/>
          <p:nvPr/>
        </p:nvSpPr>
        <p:spPr>
          <a:xfrm>
            <a:off x="777160" y="4784613"/>
            <a:ext cx="25968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WAF</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66" name="グラフィックス 65">
            <a:extLst>
              <a:ext uri="{FF2B5EF4-FFF2-40B4-BE49-F238E27FC236}">
                <a16:creationId xmlns:a16="http://schemas.microsoft.com/office/drawing/2014/main" id="{76817197-1017-F1B9-7C98-265B8C707A35}"/>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7104000" y="4183825"/>
            <a:ext cx="432000" cy="432000"/>
          </a:xfrm>
          <a:prstGeom prst="rect">
            <a:avLst/>
          </a:prstGeom>
        </p:spPr>
      </p:pic>
      <p:sp>
        <p:nvSpPr>
          <p:cNvPr id="67" name="テキスト ボックス 66">
            <a:extLst>
              <a:ext uri="{FF2B5EF4-FFF2-40B4-BE49-F238E27FC236}">
                <a16:creationId xmlns:a16="http://schemas.microsoft.com/office/drawing/2014/main" id="{FA96A6EA-C58B-6645-F8B3-52B335A0C6EF}"/>
              </a:ext>
            </a:extLst>
          </p:cNvPr>
          <p:cNvSpPr txBox="1"/>
          <p:nvPr/>
        </p:nvSpPr>
        <p:spPr>
          <a:xfrm>
            <a:off x="7215003" y="4638168"/>
            <a:ext cx="209994"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EFS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69" name="Graphic 10">
            <a:extLst>
              <a:ext uri="{FF2B5EF4-FFF2-40B4-BE49-F238E27FC236}">
                <a16:creationId xmlns:a16="http://schemas.microsoft.com/office/drawing/2014/main" id="{21A79FC6-47CB-BFC3-5407-6869C0592539}"/>
              </a:ext>
            </a:extLst>
          </p:cNvPr>
          <p:cNvPicPr>
            <a:picLocks noChangeAspect="1" noChangeArrowheads="1"/>
          </p:cNvPicPr>
          <p:nvPr/>
        </p:nvPicPr>
        <p:blipFill>
          <a:blip r:embed="rId34" cstate="email">
            <a:extLst>
              <a:ext uri="{28A0092B-C50C-407E-A947-70E740481C1C}">
                <a14:useLocalDpi xmlns:a14="http://schemas.microsoft.com/office/drawing/2010/main"/>
              </a:ext>
            </a:extLst>
          </a:blip>
          <a:srcRect/>
          <a:stretch>
            <a:fillRect/>
          </a:stretch>
        </p:blipFill>
        <p:spPr bwMode="auto">
          <a:xfrm>
            <a:off x="2243577" y="4379614"/>
            <a:ext cx="330200" cy="330200"/>
          </a:xfrm>
          <a:prstGeom prst="rect">
            <a:avLst/>
          </a:prstGeom>
          <a:solidFill>
            <a:schemeClr val="tx1"/>
          </a:solidFill>
          <a:ln>
            <a:noFill/>
          </a:ln>
        </p:spPr>
      </p:pic>
      <p:sp>
        <p:nvSpPr>
          <p:cNvPr id="70" name="テキスト ボックス 69">
            <a:extLst>
              <a:ext uri="{FF2B5EF4-FFF2-40B4-BE49-F238E27FC236}">
                <a16:creationId xmlns:a16="http://schemas.microsoft.com/office/drawing/2014/main" id="{DAD89130-AD59-0240-3C71-47DA5E029571}"/>
              </a:ext>
            </a:extLst>
          </p:cNvPr>
          <p:cNvSpPr txBox="1"/>
          <p:nvPr/>
        </p:nvSpPr>
        <p:spPr>
          <a:xfrm>
            <a:off x="2166483" y="4722516"/>
            <a:ext cx="490519" cy="369332"/>
          </a:xfrm>
          <a:prstGeom prst="rect">
            <a:avLst/>
          </a:prstGeom>
          <a:solidFill>
            <a:schemeClr val="tx1"/>
          </a:solid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Internet</a:t>
            </a:r>
          </a:p>
          <a:p>
            <a:pPr algn="ctr"/>
            <a:r>
              <a:rPr kumimoji="1" lang="en-US" altLang="ja-JP" sz="900" dirty="0">
                <a:solidFill>
                  <a:schemeClr val="bg1"/>
                </a:solidFill>
                <a:latin typeface="Meiryo" panose="020B0604030504040204" pitchFamily="34" charset="-128"/>
                <a:ea typeface="Meiryo" panose="020B0604030504040204" pitchFamily="34" charset="-128"/>
              </a:rPr>
              <a:t>Gateway</a:t>
            </a:r>
            <a:endParaRPr kumimoji="1" lang="ja-JP" altLang="en-US" sz="900" dirty="0">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70735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4E9EB-24F2-4D13-AF50-AF226C0FECCD}"/>
              </a:ext>
            </a:extLst>
          </p:cNvPr>
          <p:cNvSpPr>
            <a:spLocks noGrp="1"/>
          </p:cNvSpPr>
          <p:nvPr>
            <p:ph type="title"/>
          </p:nvPr>
        </p:nvSpPr>
        <p:spPr>
          <a:xfrm>
            <a:off x="264000" y="209642"/>
            <a:ext cx="10972800" cy="535531"/>
          </a:xfrm>
        </p:spPr>
        <p:txBody>
          <a:bodyPr/>
          <a:lstStyle/>
          <a:p>
            <a:r>
              <a:rPr lang="en-US" altLang="ja-JP" dirty="0"/>
              <a:t>VPC </a:t>
            </a:r>
            <a:r>
              <a:rPr lang="ja-JP" altLang="en-US"/>
              <a:t>内の</a:t>
            </a:r>
            <a:r>
              <a:rPr lang="en-US" altLang="ja-JP" dirty="0"/>
              <a:t> Public Subnet </a:t>
            </a:r>
            <a:r>
              <a:rPr lang="ja-JP" altLang="en-US"/>
              <a:t>と</a:t>
            </a:r>
            <a:r>
              <a:rPr lang="en-US" altLang="ja-JP" dirty="0"/>
              <a:t> Private Subnet </a:t>
            </a:r>
            <a:r>
              <a:rPr lang="ja-JP" altLang="en-US"/>
              <a:t>を明記する</a:t>
            </a:r>
            <a:endParaRPr lang="en-US" dirty="0">
              <a:ea typeface="Meiryo UI" panose="020B0604030504040204" pitchFamily="34" charset="-128"/>
            </a:endParaRPr>
          </a:p>
        </p:txBody>
      </p:sp>
      <p:sp>
        <p:nvSpPr>
          <p:cNvPr id="2" name="Slide Number Placeholder 1">
            <a:extLst>
              <a:ext uri="{FF2B5EF4-FFF2-40B4-BE49-F238E27FC236}">
                <a16:creationId xmlns:a16="http://schemas.microsoft.com/office/drawing/2014/main" id="{AF260E5E-32F7-6F41-8516-27866116ECCB}"/>
              </a:ext>
            </a:extLst>
          </p:cNvPr>
          <p:cNvSpPr>
            <a:spLocks noGrp="1"/>
          </p:cNvSpPr>
          <p:nvPr>
            <p:ph type="sldNum" sz="quarter" idx="12"/>
          </p:nvPr>
        </p:nvSpPr>
        <p:spPr/>
        <p:txBody>
          <a:bodyPr/>
          <a:lstStyle/>
          <a:p>
            <a:fld id="{EB4B8DE2-A4E8-46E4-8BBF-D75455EFF32C}" type="slidenum">
              <a:rPr lang="en-US" smtClean="0"/>
              <a:pPr/>
              <a:t>9</a:t>
            </a:fld>
            <a:endParaRPr lang="en-US"/>
          </a:p>
        </p:txBody>
      </p:sp>
      <p:sp>
        <p:nvSpPr>
          <p:cNvPr id="3" name="正方形/長方形 2">
            <a:extLst>
              <a:ext uri="{FF2B5EF4-FFF2-40B4-BE49-F238E27FC236}">
                <a16:creationId xmlns:a16="http://schemas.microsoft.com/office/drawing/2014/main" id="{DD4C0DC7-EF33-BDE4-B421-08BEDF0993A9}"/>
              </a:ext>
            </a:extLst>
          </p:cNvPr>
          <p:cNvSpPr/>
          <p:nvPr/>
        </p:nvSpPr>
        <p:spPr>
          <a:xfrm>
            <a:off x="246799" y="2709000"/>
            <a:ext cx="11554402" cy="34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algn="ctr"/>
            <a:endParaRPr kumimoji="1" lang="ja-JP" altLang="en-US" dirty="0">
              <a:solidFill>
                <a:schemeClr val="bg1"/>
              </a:solidFill>
            </a:endParaRPr>
          </a:p>
        </p:txBody>
      </p:sp>
      <p:sp>
        <p:nvSpPr>
          <p:cNvPr id="5" name="Rectangle 7">
            <a:extLst>
              <a:ext uri="{FF2B5EF4-FFF2-40B4-BE49-F238E27FC236}">
                <a16:creationId xmlns:a16="http://schemas.microsoft.com/office/drawing/2014/main" id="{49A0908B-75A9-2AB4-AE41-878D3FBC8283}"/>
              </a:ext>
            </a:extLst>
          </p:cNvPr>
          <p:cNvSpPr/>
          <p:nvPr/>
        </p:nvSpPr>
        <p:spPr>
          <a:xfrm>
            <a:off x="390799" y="2853000"/>
            <a:ext cx="11245302" cy="309600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6" name="Graphic 9">
            <a:extLst>
              <a:ext uri="{FF2B5EF4-FFF2-40B4-BE49-F238E27FC236}">
                <a16:creationId xmlns:a16="http://schemas.microsoft.com/office/drawing/2014/main" id="{C15F487F-E188-2611-04B3-CDAA71FC83A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0799" y="2856175"/>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a:extLst>
              <a:ext uri="{FF2B5EF4-FFF2-40B4-BE49-F238E27FC236}">
                <a16:creationId xmlns:a16="http://schemas.microsoft.com/office/drawing/2014/main" id="{1239FDDC-3509-A12C-5CCD-D41411A09416}"/>
              </a:ext>
            </a:extLst>
          </p:cNvPr>
          <p:cNvSpPr/>
          <p:nvPr/>
        </p:nvSpPr>
        <p:spPr>
          <a:xfrm>
            <a:off x="2085098" y="3015733"/>
            <a:ext cx="9338901" cy="2789267"/>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Region</a:t>
            </a:r>
          </a:p>
        </p:txBody>
      </p:sp>
      <p:pic>
        <p:nvPicPr>
          <p:cNvPr id="8" name="Graphic 25">
            <a:extLst>
              <a:ext uri="{FF2B5EF4-FFF2-40B4-BE49-F238E27FC236}">
                <a16:creationId xmlns:a16="http://schemas.microsoft.com/office/drawing/2014/main" id="{9D27CDB8-E006-2854-CA17-B4059A32A40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79679" y="3015733"/>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0">
            <a:extLst>
              <a:ext uri="{FF2B5EF4-FFF2-40B4-BE49-F238E27FC236}">
                <a16:creationId xmlns:a16="http://schemas.microsoft.com/office/drawing/2014/main" id="{95814EDD-C9C8-0458-0B5B-4C22568D1E6B}"/>
              </a:ext>
            </a:extLst>
          </p:cNvPr>
          <p:cNvSpPr/>
          <p:nvPr/>
        </p:nvSpPr>
        <p:spPr>
          <a:xfrm>
            <a:off x="3288000" y="3213000"/>
            <a:ext cx="3600000" cy="2448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01</a:t>
            </a:r>
          </a:p>
        </p:txBody>
      </p:sp>
      <p:sp>
        <p:nvSpPr>
          <p:cNvPr id="10" name="Rectangle 13">
            <a:extLst>
              <a:ext uri="{FF2B5EF4-FFF2-40B4-BE49-F238E27FC236}">
                <a16:creationId xmlns:a16="http://schemas.microsoft.com/office/drawing/2014/main" id="{08226A38-4820-00A2-8D9F-37660AFEB6E5}"/>
              </a:ext>
            </a:extLst>
          </p:cNvPr>
          <p:cNvSpPr/>
          <p:nvPr/>
        </p:nvSpPr>
        <p:spPr>
          <a:xfrm>
            <a:off x="555898" y="3294000"/>
            <a:ext cx="1364101" cy="251100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sz="1200" dirty="0">
                <a:solidFill>
                  <a:srgbClr val="5A6B86"/>
                </a:solidFill>
                <a:latin typeface="Arial" panose="020B0604020202020204" pitchFamily="34" charset="0"/>
                <a:cs typeface="Arial" panose="020B0604020202020204" pitchFamily="34" charset="0"/>
              </a:rPr>
              <a:t>POP</a:t>
            </a:r>
          </a:p>
        </p:txBody>
      </p:sp>
      <p:sp>
        <p:nvSpPr>
          <p:cNvPr id="11" name="Rectangle 3">
            <a:extLst>
              <a:ext uri="{FF2B5EF4-FFF2-40B4-BE49-F238E27FC236}">
                <a16:creationId xmlns:a16="http://schemas.microsoft.com/office/drawing/2014/main" id="{18C80547-16CF-054D-8005-8D927E062E5B}"/>
              </a:ext>
            </a:extLst>
          </p:cNvPr>
          <p:cNvSpPr/>
          <p:nvPr/>
        </p:nvSpPr>
        <p:spPr bwMode="auto">
          <a:xfrm>
            <a:off x="2408677" y="3559947"/>
            <a:ext cx="8655323" cy="1969534"/>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eaLnBrk="1" fontAlgn="auto" hangingPunct="1">
              <a:spcBef>
                <a:spcPts val="0"/>
              </a:spcBef>
              <a:spcAft>
                <a:spcPts val="0"/>
              </a:spcAft>
              <a:defRPr/>
            </a:pPr>
            <a:r>
              <a:rPr lang="en-US" sz="1200" dirty="0">
                <a:ln w="0"/>
                <a:solidFill>
                  <a:srgbClr val="1E8900"/>
                </a:solidFill>
                <a:latin typeface="Arial" panose="020B0604020202020204" pitchFamily="34" charset="0"/>
                <a:cs typeface="Arial" panose="020B0604020202020204" pitchFamily="34" charset="0"/>
              </a:rPr>
              <a:t>VPC</a:t>
            </a:r>
          </a:p>
        </p:txBody>
      </p:sp>
      <p:pic>
        <p:nvPicPr>
          <p:cNvPr id="12" name="Graphic 9">
            <a:extLst>
              <a:ext uri="{FF2B5EF4-FFF2-40B4-BE49-F238E27FC236}">
                <a16:creationId xmlns:a16="http://schemas.microsoft.com/office/drawing/2014/main" id="{AE600422-D8AE-09C9-E08D-707CE901D6B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408678" y="3559946"/>
            <a:ext cx="330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10">
            <a:extLst>
              <a:ext uri="{FF2B5EF4-FFF2-40B4-BE49-F238E27FC236}">
                <a16:creationId xmlns:a16="http://schemas.microsoft.com/office/drawing/2014/main" id="{D8B7EE87-A4DD-0366-F945-7305E434DEC0}"/>
              </a:ext>
            </a:extLst>
          </p:cNvPr>
          <p:cNvSpPr/>
          <p:nvPr/>
        </p:nvSpPr>
        <p:spPr>
          <a:xfrm>
            <a:off x="7175520" y="3213000"/>
            <a:ext cx="3600000" cy="244800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eaLnBrk="1" fontAlgn="auto" hangingPunct="1">
              <a:spcBef>
                <a:spcPts val="0"/>
              </a:spcBef>
              <a:spcAft>
                <a:spcPts val="0"/>
              </a:spcAft>
              <a:defRPr/>
            </a:pPr>
            <a:r>
              <a:rPr lang="en-US" altLang="ja-JP" sz="1200" dirty="0">
                <a:solidFill>
                  <a:srgbClr val="5B9CD5"/>
                </a:solidFill>
                <a:latin typeface="Arial" panose="020B0604020202020204" pitchFamily="34" charset="0"/>
                <a:cs typeface="Arial" panose="020B0604020202020204" pitchFamily="34" charset="0"/>
              </a:rPr>
              <a:t>Availability Zone 02</a:t>
            </a:r>
          </a:p>
        </p:txBody>
      </p:sp>
      <p:sp>
        <p:nvSpPr>
          <p:cNvPr id="53" name="テキスト ボックス 52">
            <a:extLst>
              <a:ext uri="{FF2B5EF4-FFF2-40B4-BE49-F238E27FC236}">
                <a16:creationId xmlns:a16="http://schemas.microsoft.com/office/drawing/2014/main" id="{ED3038F4-3D01-14C4-2142-7343F96B41B4}"/>
              </a:ext>
            </a:extLst>
          </p:cNvPr>
          <p:cNvSpPr txBox="1"/>
          <p:nvPr/>
        </p:nvSpPr>
        <p:spPr>
          <a:xfrm>
            <a:off x="264000" y="957008"/>
            <a:ext cx="7583807" cy="1015663"/>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b="0" i="0" dirty="0">
                <a:effectLst/>
                <a:latin typeface="Meiryo UI" panose="020B0604030504040204" pitchFamily="34" charset="-128"/>
                <a:ea typeface="Meiryo UI" panose="020B0604030504040204" pitchFamily="34" charset="-128"/>
              </a:rPr>
              <a:t>VPC </a:t>
            </a:r>
            <a:r>
              <a:rPr lang="ja-JP" altLang="en-US" sz="2000" b="0" i="0">
                <a:effectLst/>
                <a:latin typeface="Meiryo UI" panose="020B0604030504040204" pitchFamily="34" charset="-128"/>
                <a:ea typeface="Meiryo UI" panose="020B0604030504040204" pitchFamily="34" charset="-128"/>
              </a:rPr>
              <a:t>の中に配置するサービスの位置関係をより詳細に表したい場合は、</a:t>
            </a:r>
            <a:br>
              <a:rPr lang="en-US" altLang="ja-JP" sz="2000" b="0" i="0" dirty="0">
                <a:effectLst/>
                <a:latin typeface="Meiryo UI" panose="020B0604030504040204" pitchFamily="34" charset="-128"/>
                <a:ea typeface="Meiryo UI" panose="020B0604030504040204" pitchFamily="34" charset="-128"/>
              </a:rPr>
            </a:br>
            <a:r>
              <a:rPr lang="ja-JP" altLang="en-US" sz="2000" b="0" i="0">
                <a:effectLst/>
                <a:latin typeface="Meiryo UI" panose="020B0604030504040204" pitchFamily="34" charset="-128"/>
                <a:ea typeface="Meiryo UI" panose="020B0604030504040204" pitchFamily="34" charset="-128"/>
              </a:rPr>
              <a:t>インターネットと直接の経路がある</a:t>
            </a:r>
            <a:r>
              <a:rPr lang="en-US" altLang="ja-JP" sz="2000" b="0" i="0" dirty="0">
                <a:effectLst/>
                <a:latin typeface="Meiryo UI" panose="020B0604030504040204" pitchFamily="34" charset="-128"/>
                <a:ea typeface="Meiryo UI" panose="020B0604030504040204" pitchFamily="34" charset="-128"/>
              </a:rPr>
              <a:t> Public Subnet </a:t>
            </a:r>
            <a:r>
              <a:rPr lang="ja-JP" altLang="en-US" sz="2000" b="0" i="0">
                <a:effectLst/>
                <a:latin typeface="Meiryo UI" panose="020B0604030504040204" pitchFamily="34" charset="-128"/>
                <a:ea typeface="Meiryo UI" panose="020B0604030504040204" pitchFamily="34" charset="-128"/>
              </a:rPr>
              <a:t>と、</a:t>
            </a:r>
            <a:br>
              <a:rPr lang="en-US" altLang="ja-JP" sz="2000" b="0" i="0" dirty="0">
                <a:effectLst/>
                <a:latin typeface="Meiryo UI" panose="020B0604030504040204" pitchFamily="34" charset="-128"/>
                <a:ea typeface="Meiryo UI" panose="020B0604030504040204" pitchFamily="34" charset="-128"/>
              </a:rPr>
            </a:br>
            <a:r>
              <a:rPr lang="ja-JP" altLang="en-US" sz="2000" b="0" i="0">
                <a:effectLst/>
                <a:latin typeface="Meiryo UI" panose="020B0604030504040204" pitchFamily="34" charset="-128"/>
                <a:ea typeface="Meiryo UI" panose="020B0604030504040204" pitchFamily="34" charset="-128"/>
              </a:rPr>
              <a:t>直接の経路のない </a:t>
            </a:r>
            <a:r>
              <a:rPr lang="en-US" altLang="ja-JP" sz="2000" b="0" i="0" dirty="0">
                <a:effectLst/>
                <a:latin typeface="Meiryo UI" panose="020B0604030504040204" pitchFamily="34" charset="-128"/>
                <a:ea typeface="Meiryo UI" panose="020B0604030504040204" pitchFamily="34" charset="-128"/>
              </a:rPr>
              <a:t>Private Subnet </a:t>
            </a:r>
            <a:r>
              <a:rPr lang="ja-JP" altLang="en-US" sz="2000" b="0" i="0">
                <a:effectLst/>
                <a:latin typeface="Meiryo UI" panose="020B0604030504040204" pitchFamily="34" charset="-128"/>
                <a:ea typeface="Meiryo UI" panose="020B0604030504040204" pitchFamily="34" charset="-128"/>
              </a:rPr>
              <a:t>をそれぞれ明記しましょう。</a:t>
            </a:r>
            <a:endParaRPr lang="en-US" altLang="ja-JP" sz="2000" dirty="0">
              <a:latin typeface="Meiryo UI" panose="020B0604030504040204" pitchFamily="34" charset="-128"/>
              <a:ea typeface="Meiryo UI" panose="020B0604030504040204" pitchFamily="34" charset="-128"/>
            </a:endParaRPr>
          </a:p>
        </p:txBody>
      </p:sp>
      <p:sp>
        <p:nvSpPr>
          <p:cNvPr id="54" name="テキスト ボックス 53">
            <a:extLst>
              <a:ext uri="{FF2B5EF4-FFF2-40B4-BE49-F238E27FC236}">
                <a16:creationId xmlns:a16="http://schemas.microsoft.com/office/drawing/2014/main" id="{A4CAA18A-4EF0-CE7C-F964-4C0A6B1AE446}"/>
              </a:ext>
            </a:extLst>
          </p:cNvPr>
          <p:cNvSpPr txBox="1"/>
          <p:nvPr/>
        </p:nvSpPr>
        <p:spPr>
          <a:xfrm>
            <a:off x="267200" y="2020890"/>
            <a:ext cx="9029716" cy="400110"/>
          </a:xfrm>
          <a:prstGeom prst="rect">
            <a:avLst/>
          </a:prstGeom>
          <a:noFill/>
        </p:spPr>
        <p:txBody>
          <a:bodyPr wrap="none" lIns="0" rIns="0" rtlCol="0">
            <a:spAutoFit/>
          </a:bodyPr>
          <a:lstStyle/>
          <a:p>
            <a:pPr marL="342900" indent="-342900" algn="l">
              <a:buFont typeface="Arial" panose="020B0604020202020204" pitchFamily="34" charset="0"/>
              <a:buChar char="•"/>
            </a:pPr>
            <a:r>
              <a:rPr lang="en-US" altLang="ja-JP" sz="2000" dirty="0">
                <a:latin typeface="Meiryo UI" panose="020B0604030504040204" pitchFamily="34" charset="-128"/>
                <a:ea typeface="Meiryo UI" panose="020B0604030504040204" pitchFamily="34" charset="-128"/>
              </a:rPr>
              <a:t>Public Subnet </a:t>
            </a:r>
            <a:r>
              <a:rPr lang="ja-JP" altLang="en-US" sz="2000">
                <a:latin typeface="Meiryo UI" panose="020B0604030504040204" pitchFamily="34" charset="-128"/>
                <a:ea typeface="Meiryo UI" panose="020B0604030504040204" pitchFamily="34" charset="-128"/>
              </a:rPr>
              <a:t>と </a:t>
            </a:r>
            <a:r>
              <a:rPr lang="en-US" altLang="ja-JP" sz="2000" dirty="0">
                <a:latin typeface="Meiryo UI" panose="020B0604030504040204" pitchFamily="34" charset="-128"/>
                <a:ea typeface="Meiryo UI" panose="020B0604030504040204" pitchFamily="34" charset="-128"/>
              </a:rPr>
              <a:t>Private Subnet </a:t>
            </a:r>
            <a:r>
              <a:rPr lang="ja-JP" altLang="en-US" sz="2000">
                <a:latin typeface="Meiryo UI" panose="020B0604030504040204" pitchFamily="34" charset="-128"/>
                <a:ea typeface="Meiryo UI" panose="020B0604030504040204" pitchFamily="34" charset="-128"/>
              </a:rPr>
              <a:t>の区別はセキュリティを考えるときにも重要です。</a:t>
            </a:r>
            <a:endParaRPr lang="en-US" altLang="ja-JP" sz="2000" dirty="0">
              <a:latin typeface="Meiryo UI" panose="020B0604030504040204" pitchFamily="34" charset="-128"/>
              <a:ea typeface="Meiryo UI" panose="020B0604030504040204" pitchFamily="34" charset="-128"/>
            </a:endParaRPr>
          </a:p>
        </p:txBody>
      </p:sp>
      <p:sp>
        <p:nvSpPr>
          <p:cNvPr id="55" name="Rectangle 7">
            <a:extLst>
              <a:ext uri="{FF2B5EF4-FFF2-40B4-BE49-F238E27FC236}">
                <a16:creationId xmlns:a16="http://schemas.microsoft.com/office/drawing/2014/main" id="{31C8FABE-8639-F2BB-97BB-8CE83F312F46}"/>
              </a:ext>
            </a:extLst>
          </p:cNvPr>
          <p:cNvSpPr/>
          <p:nvPr/>
        </p:nvSpPr>
        <p:spPr>
          <a:xfrm>
            <a:off x="5160959" y="3712032"/>
            <a:ext cx="1583041" cy="167628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56" name="Graphic 35">
            <a:extLst>
              <a:ext uri="{FF2B5EF4-FFF2-40B4-BE49-F238E27FC236}">
                <a16:creationId xmlns:a16="http://schemas.microsoft.com/office/drawing/2014/main" id="{525C3533-6C42-3286-93DD-D86C2AE761A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60959" y="3710445"/>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32">
            <a:extLst>
              <a:ext uri="{FF2B5EF4-FFF2-40B4-BE49-F238E27FC236}">
                <a16:creationId xmlns:a16="http://schemas.microsoft.com/office/drawing/2014/main" id="{6C28E173-3FED-597E-F0A4-C6F0E691EF60}"/>
              </a:ext>
            </a:extLst>
          </p:cNvPr>
          <p:cNvSpPr/>
          <p:nvPr/>
        </p:nvSpPr>
        <p:spPr>
          <a:xfrm>
            <a:off x="3432959" y="3710444"/>
            <a:ext cx="1583041" cy="1676283"/>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58" name="Graphic 34">
            <a:extLst>
              <a:ext uri="{FF2B5EF4-FFF2-40B4-BE49-F238E27FC236}">
                <a16:creationId xmlns:a16="http://schemas.microsoft.com/office/drawing/2014/main" id="{A6C7D889-8BBB-F7B2-2399-8F2C7870ED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32959" y="3708857"/>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7">
            <a:extLst>
              <a:ext uri="{FF2B5EF4-FFF2-40B4-BE49-F238E27FC236}">
                <a16:creationId xmlns:a16="http://schemas.microsoft.com/office/drawing/2014/main" id="{283723C9-2984-D8CB-C37B-8EA06F26499B}"/>
              </a:ext>
            </a:extLst>
          </p:cNvPr>
          <p:cNvSpPr/>
          <p:nvPr/>
        </p:nvSpPr>
        <p:spPr>
          <a:xfrm>
            <a:off x="9083009" y="3710444"/>
            <a:ext cx="1583041" cy="167628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5B9CD5"/>
                </a:solidFill>
                <a:latin typeface="Arial" panose="020B0604020202020204" pitchFamily="34" charset="0"/>
                <a:cs typeface="Arial" panose="020B0604020202020204" pitchFamily="34" charset="0"/>
              </a:rPr>
              <a:t>Private subnet</a:t>
            </a:r>
          </a:p>
        </p:txBody>
      </p:sp>
      <p:pic>
        <p:nvPicPr>
          <p:cNvPr id="60" name="Graphic 35">
            <a:extLst>
              <a:ext uri="{FF2B5EF4-FFF2-40B4-BE49-F238E27FC236}">
                <a16:creationId xmlns:a16="http://schemas.microsoft.com/office/drawing/2014/main" id="{4A4ED779-6230-88FA-6037-018F92EE0DE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083009" y="3708857"/>
            <a:ext cx="2746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32">
            <a:extLst>
              <a:ext uri="{FF2B5EF4-FFF2-40B4-BE49-F238E27FC236}">
                <a16:creationId xmlns:a16="http://schemas.microsoft.com/office/drawing/2014/main" id="{0112CA5B-4871-988D-FF60-D392A2BBA365}"/>
              </a:ext>
            </a:extLst>
          </p:cNvPr>
          <p:cNvSpPr/>
          <p:nvPr/>
        </p:nvSpPr>
        <p:spPr>
          <a:xfrm>
            <a:off x="7355009" y="3708856"/>
            <a:ext cx="1583041" cy="1676283"/>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38328"/>
          <a:lstStyle/>
          <a:p>
            <a:pPr eaLnBrk="1" fontAlgn="auto" hangingPunct="1">
              <a:spcBef>
                <a:spcPts val="0"/>
              </a:spcBef>
              <a:spcAft>
                <a:spcPts val="0"/>
              </a:spcAft>
              <a:defRPr/>
            </a:pPr>
            <a:r>
              <a:rPr lang="en-US" sz="1200" dirty="0">
                <a:solidFill>
                  <a:srgbClr val="1E8900"/>
                </a:solidFill>
                <a:latin typeface="Arial" panose="020B0604020202020204" pitchFamily="34" charset="0"/>
                <a:cs typeface="Arial" panose="020B0604020202020204" pitchFamily="34" charset="0"/>
              </a:rPr>
              <a:t>Public subnet</a:t>
            </a:r>
          </a:p>
        </p:txBody>
      </p:sp>
      <p:pic>
        <p:nvPicPr>
          <p:cNvPr id="62" name="Graphic 34">
            <a:extLst>
              <a:ext uri="{FF2B5EF4-FFF2-40B4-BE49-F238E27FC236}">
                <a16:creationId xmlns:a16="http://schemas.microsoft.com/office/drawing/2014/main" id="{E96DDF74-9F23-A36E-0142-8F7675451BE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55009" y="3707269"/>
            <a:ext cx="2746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Graphic 10">
            <a:extLst>
              <a:ext uri="{FF2B5EF4-FFF2-40B4-BE49-F238E27FC236}">
                <a16:creationId xmlns:a16="http://schemas.microsoft.com/office/drawing/2014/main" id="{7A69B376-30B3-46AA-533B-AD6C20F1285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243577" y="4379614"/>
            <a:ext cx="330200" cy="330200"/>
          </a:xfrm>
          <a:prstGeom prst="rect">
            <a:avLst/>
          </a:prstGeom>
          <a:solidFill>
            <a:schemeClr val="tx1"/>
          </a:solidFill>
          <a:ln>
            <a:noFill/>
          </a:ln>
        </p:spPr>
      </p:pic>
      <p:sp>
        <p:nvSpPr>
          <p:cNvPr id="64" name="テキスト ボックス 63">
            <a:extLst>
              <a:ext uri="{FF2B5EF4-FFF2-40B4-BE49-F238E27FC236}">
                <a16:creationId xmlns:a16="http://schemas.microsoft.com/office/drawing/2014/main" id="{13622DDB-5193-1365-BB90-2C711B1A873B}"/>
              </a:ext>
            </a:extLst>
          </p:cNvPr>
          <p:cNvSpPr txBox="1"/>
          <p:nvPr/>
        </p:nvSpPr>
        <p:spPr>
          <a:xfrm>
            <a:off x="2166483" y="4722516"/>
            <a:ext cx="490519" cy="369332"/>
          </a:xfrm>
          <a:prstGeom prst="rect">
            <a:avLst/>
          </a:prstGeom>
          <a:solidFill>
            <a:schemeClr val="tx1"/>
          </a:solid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Internet</a:t>
            </a:r>
          </a:p>
          <a:p>
            <a:pPr algn="ctr"/>
            <a:r>
              <a:rPr kumimoji="1" lang="en-US" altLang="ja-JP" sz="900" dirty="0">
                <a:solidFill>
                  <a:schemeClr val="bg1"/>
                </a:solidFill>
                <a:latin typeface="Meiryo" panose="020B0604030504040204" pitchFamily="34" charset="-128"/>
                <a:ea typeface="Meiryo" panose="020B0604030504040204" pitchFamily="34" charset="-128"/>
              </a:rPr>
              <a:t>Gateway</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13" name="グラフィックス 12">
            <a:extLst>
              <a:ext uri="{FF2B5EF4-FFF2-40B4-BE49-F238E27FC236}">
                <a16:creationId xmlns:a16="http://schemas.microsoft.com/office/drawing/2014/main" id="{3763A13F-FDC1-91D9-00FE-39138CF715C1}"/>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365347" y="4341481"/>
            <a:ext cx="432000" cy="432000"/>
          </a:xfrm>
          <a:prstGeom prst="rect">
            <a:avLst/>
          </a:prstGeom>
        </p:spPr>
      </p:pic>
      <p:sp>
        <p:nvSpPr>
          <p:cNvPr id="14" name="テキスト ボックス 13">
            <a:extLst>
              <a:ext uri="{FF2B5EF4-FFF2-40B4-BE49-F238E27FC236}">
                <a16:creationId xmlns:a16="http://schemas.microsoft.com/office/drawing/2014/main" id="{5F35FABA-AADA-9AD2-9A39-ABF8097730E0}"/>
              </a:ext>
            </a:extLst>
          </p:cNvPr>
          <p:cNvSpPr txBox="1"/>
          <p:nvPr/>
        </p:nvSpPr>
        <p:spPr>
          <a:xfrm>
            <a:off x="5471541" y="4760286"/>
            <a:ext cx="219612"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EC2</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15" name="グラフィックス 14">
            <a:extLst>
              <a:ext uri="{FF2B5EF4-FFF2-40B4-BE49-F238E27FC236}">
                <a16:creationId xmlns:a16="http://schemas.microsoft.com/office/drawing/2014/main" id="{0E88912D-46E6-C76F-5CFC-476F742347C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067083" y="4341481"/>
            <a:ext cx="432000" cy="432000"/>
          </a:xfrm>
          <a:prstGeom prst="rect">
            <a:avLst/>
          </a:prstGeom>
        </p:spPr>
      </p:pic>
      <p:sp>
        <p:nvSpPr>
          <p:cNvPr id="16" name="テキスト ボックス 15">
            <a:extLst>
              <a:ext uri="{FF2B5EF4-FFF2-40B4-BE49-F238E27FC236}">
                <a16:creationId xmlns:a16="http://schemas.microsoft.com/office/drawing/2014/main" id="{FB427829-E1F2-8B1A-6A29-A38E00FB2637}"/>
              </a:ext>
            </a:extLst>
          </p:cNvPr>
          <p:cNvSpPr txBox="1"/>
          <p:nvPr/>
        </p:nvSpPr>
        <p:spPr>
          <a:xfrm>
            <a:off x="6163659" y="4760286"/>
            <a:ext cx="238848"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RDS</a:t>
            </a:r>
            <a:endParaRPr kumimoji="1" lang="ja-JP" altLang="en-US" sz="900" dirty="0">
              <a:solidFill>
                <a:schemeClr val="bg1"/>
              </a:solidFill>
              <a:latin typeface="Meiryo" panose="020B0604030504040204" pitchFamily="34" charset="-128"/>
              <a:ea typeface="Meiryo" panose="020B0604030504040204" pitchFamily="34" charset="-128"/>
            </a:endParaRPr>
          </a:p>
        </p:txBody>
      </p:sp>
      <p:pic>
        <p:nvPicPr>
          <p:cNvPr id="17" name="Graphic 6">
            <a:extLst>
              <a:ext uri="{FF2B5EF4-FFF2-40B4-BE49-F238E27FC236}">
                <a16:creationId xmlns:a16="http://schemas.microsoft.com/office/drawing/2014/main" id="{BF55D972-34F8-1AFE-93DD-89FDDEB5924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4016025" y="434148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テキスト ボックス 17">
            <a:extLst>
              <a:ext uri="{FF2B5EF4-FFF2-40B4-BE49-F238E27FC236}">
                <a16:creationId xmlns:a16="http://schemas.microsoft.com/office/drawing/2014/main" id="{4D5327C9-DFDE-01F6-B316-D1021561CFE6}"/>
              </a:ext>
            </a:extLst>
          </p:cNvPr>
          <p:cNvSpPr txBox="1"/>
          <p:nvPr/>
        </p:nvSpPr>
        <p:spPr>
          <a:xfrm>
            <a:off x="4126227" y="4763635"/>
            <a:ext cx="211596" cy="230832"/>
          </a:xfrm>
          <a:prstGeom prst="rect">
            <a:avLst/>
          </a:prstGeom>
          <a:noFill/>
        </p:spPr>
        <p:txBody>
          <a:bodyPr wrap="none" lIns="0" rIns="0" rtlCol="0">
            <a:spAutoFit/>
          </a:bodyPr>
          <a:lstStyle/>
          <a:p>
            <a:pPr algn="ctr"/>
            <a:r>
              <a:rPr kumimoji="1" lang="en-US" altLang="ja-JP" sz="900" dirty="0">
                <a:solidFill>
                  <a:schemeClr val="bg1"/>
                </a:solidFill>
                <a:latin typeface="Meiryo" panose="020B0604030504040204" pitchFamily="34" charset="-128"/>
                <a:ea typeface="Meiryo" panose="020B0604030504040204" pitchFamily="34" charset="-128"/>
              </a:rPr>
              <a:t>ELB</a:t>
            </a:r>
            <a:endParaRPr kumimoji="1" lang="ja-JP" altLang="en-US" sz="900" dirty="0">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98039377"/>
      </p:ext>
    </p:extLst>
  </p:cSld>
  <p:clrMapOvr>
    <a:masterClrMapping/>
  </p:clrMapOvr>
</p:sld>
</file>

<file path=ppt/theme/theme1.xml><?xml version="1.0" encoding="utf-8"?>
<a:theme xmlns:a="http://schemas.openxmlformats.org/drawingml/2006/main" name="AWS Confidential Dark">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ユーザー定義 2">
      <a:majorFont>
        <a:latin typeface="Amazon Ember Heavy"/>
        <a:ea typeface="Meiryo UI"/>
        <a:cs typeface=""/>
      </a:majorFont>
      <a:minorFont>
        <a:latin typeface="Amazon Ember Display"/>
        <a:ea typeface="Meiryo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45720" tIns="45720" rIns="45720"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rnd">
          <a:solidFill>
            <a:schemeClr val="bg1"/>
          </a:solidFill>
          <a:round/>
        </a:ln>
        <a:effectLst/>
      </a:spPr>
      <a:bodyPr/>
      <a:lstStyle/>
      <a:style>
        <a:lnRef idx="1">
          <a:schemeClr val="accent1"/>
        </a:lnRef>
        <a:fillRef idx="0">
          <a:schemeClr val="accent1"/>
        </a:fillRef>
        <a:effectRef idx="0">
          <a:schemeClr val="accent1"/>
        </a:effectRef>
        <a:fontRef idx="minor">
          <a:schemeClr val="tx1"/>
        </a:fontRef>
      </a:style>
    </a:lnDef>
    <a:txDef>
      <a:spPr>
        <a:noFill/>
      </a:spPr>
      <a:bodyPr wrap="none" lIns="0" rIns="0" rtlCol="0">
        <a:spAutoFit/>
      </a:bodyPr>
      <a:lstStyle>
        <a:defPPr algn="l">
          <a:defRPr kumimoji="1" sz="2000" dirty="0">
            <a:latin typeface="Meiryo" panose="020B0604030504040204" pitchFamily="34" charset="-128"/>
            <a:ea typeface="Meiryo" panose="020B0604030504040204" pitchFamily="34" charset="-128"/>
          </a:defRPr>
        </a:defPPr>
      </a:lstStyle>
    </a:txDef>
  </a:objectDefaults>
  <a:extraClrSchemeLst/>
  <a:extLst>
    <a:ext uri="{05A4C25C-085E-4340-85A3-A5531E510DB2}">
      <thm15:themeFamily xmlns:thm15="http://schemas.microsoft.com/office/thememl/2012/main" name="Presentation57" id="{6D756A43-8A33-754F-8EF9-8BB85E52246D}" vid="{E00214FC-C3F0-7743-825F-601FDA50C156}"/>
    </a:ext>
  </a:extLst>
</a:theme>
</file>

<file path=ppt/theme/theme2.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ne Brand 2022 Dark">
      <a:dk1>
        <a:srgbClr val="000000"/>
      </a:dk1>
      <a:lt1>
        <a:sysClr val="window" lastClr="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Ember Heavy and Normal">
      <a:majorFont>
        <a:latin typeface="Amazon Ember Heavy"/>
        <a:ea typeface=""/>
        <a:cs typeface=""/>
      </a:majorFont>
      <a:minorFont>
        <a:latin typeface="Amazon Emb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AWS_Powerpoint Template_Confidential_Dark_2022</Template>
  <TotalTime>6730</TotalTime>
  <Words>1559</Words>
  <Application>Microsoft Macintosh PowerPoint</Application>
  <PresentationFormat>ワイド画面</PresentationFormat>
  <Paragraphs>233</Paragraphs>
  <Slides>24</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24</vt:i4>
      </vt:variant>
    </vt:vector>
  </HeadingPairs>
  <TitlesOfParts>
    <vt:vector size="33" baseType="lpstr">
      <vt:lpstr>Meiryo UI</vt:lpstr>
      <vt:lpstr>Meiryo</vt:lpstr>
      <vt:lpstr>游ゴシック</vt:lpstr>
      <vt:lpstr>Amazon Ember</vt:lpstr>
      <vt:lpstr>Amazon Ember Display</vt:lpstr>
      <vt:lpstr>Amazon Ember Heavy</vt:lpstr>
      <vt:lpstr>Arial</vt:lpstr>
      <vt:lpstr>Wingdings</vt:lpstr>
      <vt:lpstr>AWS Confidential Dark</vt:lpstr>
      <vt:lpstr>アーキテクチャ図の描き方</vt:lpstr>
      <vt:lpstr>本資料の内容についての注意</vt:lpstr>
      <vt:lpstr>アーキテクチャ図に “正解” はありません</vt:lpstr>
      <vt:lpstr>さまざまなアーキテクチャ図の例</vt:lpstr>
      <vt:lpstr>間違いが少なく、分かりやすいアーキテクチャ図の価値</vt:lpstr>
      <vt:lpstr>アーキテクチャ図を分かりやすく描くためのポイント</vt:lpstr>
      <vt:lpstr>構成要素の位置関係を意識する</vt:lpstr>
      <vt:lpstr>VPC 内に置かれるサービスと、外に置かれるサービスを区別する</vt:lpstr>
      <vt:lpstr>VPC 内の Public Subnet と Private Subnet を明記する</vt:lpstr>
      <vt:lpstr>縦・横の直線のみで要素間をつなぐ</vt:lpstr>
      <vt:lpstr>全体アーキテクチャ図の記載手順(例)</vt:lpstr>
      <vt:lpstr>Step 1. 要件・設計方針を整理する</vt:lpstr>
      <vt:lpstr>Step 2. AWS Account / Region / VPC を配置する</vt:lpstr>
      <vt:lpstr>Step 3. 中心となる機能要件を満たす</vt:lpstr>
      <vt:lpstr>Step 4. 非機能要件を満たす</vt:lpstr>
      <vt:lpstr>Step 5. アーキテクチャのレビューと改善</vt:lpstr>
      <vt:lpstr>参考：Google スライドの使い方</vt:lpstr>
      <vt:lpstr>Google スライド概要</vt:lpstr>
      <vt:lpstr>Google スライドの使い方</vt:lpstr>
      <vt:lpstr>Google スライドの使い方　– 既存ファイルの閲覧/編集1/3</vt:lpstr>
      <vt:lpstr>Google スライドの使い方　– 既存ファイルの閲覧/編集2/3</vt:lpstr>
      <vt:lpstr>Google スライドの使い方　– 既存ファイルの閲覧/編集3/3</vt:lpstr>
      <vt:lpstr>Google スライドの使い方　– ファイルのエクスポート</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includes</dc:title>
  <dc:creator>Nash, Drew</dc:creator>
  <cp:lastModifiedBy>munjinya</cp:lastModifiedBy>
  <cp:revision>399</cp:revision>
  <dcterms:created xsi:type="dcterms:W3CDTF">2022-06-13T14:49:02Z</dcterms:created>
  <dcterms:modified xsi:type="dcterms:W3CDTF">2023-02-27T12:09:55Z</dcterms:modified>
</cp:coreProperties>
</file>